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50" r:id="rId2"/>
    <p:sldId id="418" r:id="rId3"/>
    <p:sldId id="530" r:id="rId4"/>
    <p:sldId id="423" r:id="rId5"/>
    <p:sldId id="488" r:id="rId6"/>
    <p:sldId id="420" r:id="rId7"/>
    <p:sldId id="528" r:id="rId8"/>
    <p:sldId id="490" r:id="rId9"/>
    <p:sldId id="421" r:id="rId10"/>
    <p:sldId id="489" r:id="rId11"/>
    <p:sldId id="492" r:id="rId12"/>
    <p:sldId id="491" r:id="rId13"/>
    <p:sldId id="457" r:id="rId14"/>
    <p:sldId id="531" r:id="rId15"/>
    <p:sldId id="493" r:id="rId16"/>
    <p:sldId id="494" r:id="rId17"/>
    <p:sldId id="495" r:id="rId18"/>
    <p:sldId id="496" r:id="rId19"/>
    <p:sldId id="497" r:id="rId20"/>
    <p:sldId id="441" r:id="rId21"/>
    <p:sldId id="498" r:id="rId22"/>
    <p:sldId id="499" r:id="rId23"/>
    <p:sldId id="501" r:id="rId24"/>
    <p:sldId id="500" r:id="rId25"/>
    <p:sldId id="502" r:id="rId26"/>
    <p:sldId id="458" r:id="rId27"/>
    <p:sldId id="459" r:id="rId28"/>
    <p:sldId id="532" r:id="rId29"/>
    <p:sldId id="533" r:id="rId30"/>
    <p:sldId id="534" r:id="rId31"/>
    <p:sldId id="535" r:id="rId32"/>
    <p:sldId id="536" r:id="rId33"/>
    <p:sldId id="503" r:id="rId34"/>
    <p:sldId id="504" r:id="rId35"/>
    <p:sldId id="505" r:id="rId36"/>
    <p:sldId id="506" r:id="rId37"/>
    <p:sldId id="507" r:id="rId38"/>
    <p:sldId id="467" r:id="rId39"/>
    <p:sldId id="537" r:id="rId40"/>
    <p:sldId id="538" r:id="rId41"/>
    <p:sldId id="539" r:id="rId42"/>
    <p:sldId id="540" r:id="rId43"/>
    <p:sldId id="541" r:id="rId44"/>
    <p:sldId id="542" r:id="rId45"/>
    <p:sldId id="543" r:id="rId46"/>
    <p:sldId id="510" r:id="rId47"/>
    <p:sldId id="545" r:id="rId48"/>
    <p:sldId id="544" r:id="rId49"/>
    <p:sldId id="580" r:id="rId50"/>
    <p:sldId id="509" r:id="rId51"/>
    <p:sldId id="448" r:id="rId52"/>
    <p:sldId id="468" r:id="rId53"/>
  </p:sldIdLst>
  <p:sldSz cx="9144000" cy="5719763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">
          <p15:clr>
            <a:srgbClr val="A4A3A4"/>
          </p15:clr>
        </p15:guide>
        <p15:guide id="2" orient="horz" pos="477">
          <p15:clr>
            <a:srgbClr val="A4A3A4"/>
          </p15:clr>
        </p15:guide>
        <p15:guide id="3" orient="horz" pos="658">
          <p15:clr>
            <a:srgbClr val="A4A3A4"/>
          </p15:clr>
        </p15:guide>
        <p15:guide id="4" orient="horz" pos="3364">
          <p15:clr>
            <a:srgbClr val="A4A3A4"/>
          </p15:clr>
        </p15:guide>
        <p15:guide id="5" orient="horz" pos="3519">
          <p15:clr>
            <a:srgbClr val="A4A3A4"/>
          </p15:clr>
        </p15:guide>
        <p15:guide id="6" orient="horz" pos="3149">
          <p15:clr>
            <a:srgbClr val="A4A3A4"/>
          </p15:clr>
        </p15:guide>
        <p15:guide id="7" pos="5505">
          <p15:clr>
            <a:srgbClr val="A4A3A4"/>
          </p15:clr>
        </p15:guide>
        <p15:guide id="8" pos="249">
          <p15:clr>
            <a:srgbClr val="A4A3A4"/>
          </p15:clr>
        </p15:guide>
        <p15:guide id="9" pos="28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orient="horz" pos="474">
          <p15:clr>
            <a:srgbClr val="A4A3A4"/>
          </p15:clr>
        </p15:guide>
        <p15:guide id="3" orient="horz" pos="5378">
          <p15:clr>
            <a:srgbClr val="A4A3A4"/>
          </p15:clr>
        </p15:guide>
        <p15:guide id="4" orient="horz" pos="5625">
          <p15:clr>
            <a:srgbClr val="A4A3A4"/>
          </p15:clr>
        </p15:guide>
        <p15:guide id="5" pos="3917">
          <p15:clr>
            <a:srgbClr val="A4A3A4"/>
          </p15:clr>
        </p15:guide>
        <p15:guide id="6" pos="38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C1C1C"/>
    <a:srgbClr val="0000CC"/>
    <a:srgbClr val="808080"/>
    <a:srgbClr val="6E6E6E"/>
    <a:srgbClr val="373737"/>
    <a:srgbClr val="F8F8F8"/>
    <a:srgbClr val="000000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7" autoAdjust="0"/>
    <p:restoredTop sz="94659" autoAdjust="0"/>
  </p:normalViewPr>
  <p:slideViewPr>
    <p:cSldViewPr showGuides="1">
      <p:cViewPr varScale="1">
        <p:scale>
          <a:sx n="100" d="100"/>
          <a:sy n="100" d="100"/>
        </p:scale>
        <p:origin x="525" y="42"/>
      </p:cViewPr>
      <p:guideLst>
        <p:guide orient="horz" pos="116"/>
        <p:guide orient="horz" pos="477"/>
        <p:guide orient="horz" pos="658"/>
        <p:guide orient="horz" pos="3364"/>
        <p:guide orient="horz" pos="3519"/>
        <p:guide orient="horz" pos="3149"/>
        <p:guide pos="5505"/>
        <p:guide pos="249"/>
        <p:guide pos="2830"/>
      </p:guideLst>
    </p:cSldViewPr>
  </p:slideViewPr>
  <p:outlineViewPr>
    <p:cViewPr>
      <p:scale>
        <a:sx n="33" d="100"/>
        <a:sy n="33" d="100"/>
      </p:scale>
      <p:origin x="0" y="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102"/>
      </p:cViewPr>
      <p:guideLst>
        <p:guide orient="horz" pos="2842"/>
        <p:guide orient="horz" pos="474"/>
        <p:guide orient="horz" pos="5378"/>
        <p:guide orient="horz" pos="5625"/>
        <p:guide pos="3917"/>
        <p:guide pos="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61417-F625-4D99-9F42-F22BFC1489DC}" type="doc">
      <dgm:prSet loTypeId="urn:microsoft.com/office/officeart/2005/8/layout/hList1" loCatId="list" qsTypeId="urn:microsoft.com/office/officeart/2005/8/quickstyle/simple4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77E93A71-BA76-491C-A7F2-01F7C88ED4C6}">
      <dgm:prSet phldrT="[文本]" custT="1"/>
      <dgm:spPr/>
      <dgm:t>
        <a:bodyPr/>
        <a:lstStyle/>
        <a:p>
          <a:r>
            <a:rPr lang="en-US" sz="1600" b="1"/>
            <a:t>BaseAdapter</a:t>
          </a:r>
          <a:endParaRPr lang="zh-CN" altLang="en-US" sz="1600" b="1"/>
        </a:p>
      </dgm:t>
    </dgm:pt>
    <dgm:pt modelId="{DB5635F9-7943-49FB-8639-A5E0AAB567AB}" type="parTrans" cxnId="{607F0683-CFCB-4753-9906-29BE607B742E}">
      <dgm:prSet/>
      <dgm:spPr/>
      <dgm:t>
        <a:bodyPr/>
        <a:lstStyle/>
        <a:p>
          <a:endParaRPr lang="zh-CN" altLang="en-US"/>
        </a:p>
      </dgm:t>
    </dgm:pt>
    <dgm:pt modelId="{DC36CE86-772D-4E29-A801-0FF817D4A58D}" type="sibTrans" cxnId="{607F0683-CFCB-4753-9906-29BE607B742E}">
      <dgm:prSet/>
      <dgm:spPr/>
      <dgm:t>
        <a:bodyPr/>
        <a:lstStyle/>
        <a:p>
          <a:endParaRPr lang="zh-CN" altLang="en-US"/>
        </a:p>
      </dgm:t>
    </dgm:pt>
    <dgm:pt modelId="{C6C75837-1A07-4354-8180-DBB0B45CEB8C}">
      <dgm:prSet phldrT="[文本]" custT="1"/>
      <dgm:spPr/>
      <dgm:t>
        <a:bodyPr/>
        <a:lstStyle/>
        <a:p>
          <a:r>
            <a:rPr lang="zh-CN" sz="1200" dirty="0"/>
            <a:t>即基本的适配器。它实际上就是一个抽象类，该类拥有四个抽象方法。根据这几个抽象方法来对</a:t>
          </a:r>
          <a:r>
            <a:rPr lang="en-US" sz="1200" dirty="0" err="1"/>
            <a:t>ListView</a:t>
          </a:r>
          <a:r>
            <a:rPr lang="zh-CN" sz="1200" dirty="0"/>
            <a:t>进行数据适配</a:t>
          </a:r>
          <a:endParaRPr lang="zh-CN" altLang="en-US" sz="1200" dirty="0"/>
        </a:p>
      </dgm:t>
    </dgm:pt>
    <dgm:pt modelId="{DF14F937-A125-4F56-BD27-046A0CCE8106}" type="parTrans" cxnId="{3B6D863E-BB0F-4731-8E23-A6ABD7AE3DC7}">
      <dgm:prSet/>
      <dgm:spPr/>
      <dgm:t>
        <a:bodyPr/>
        <a:lstStyle/>
        <a:p>
          <a:endParaRPr lang="zh-CN" altLang="en-US"/>
        </a:p>
      </dgm:t>
    </dgm:pt>
    <dgm:pt modelId="{35BB1922-C233-4746-B0D7-D3BABEFA1D46}" type="sibTrans" cxnId="{3B6D863E-BB0F-4731-8E23-A6ABD7AE3DC7}">
      <dgm:prSet/>
      <dgm:spPr/>
      <dgm:t>
        <a:bodyPr/>
        <a:lstStyle/>
        <a:p>
          <a:endParaRPr lang="zh-CN" altLang="en-US"/>
        </a:p>
      </dgm:t>
    </dgm:pt>
    <dgm:pt modelId="{1E08C2F2-CEFC-4D9F-8EB9-2FE604020C8C}">
      <dgm:prSet phldrT="[文本]" custT="1"/>
      <dgm:spPr/>
      <dgm:t>
        <a:bodyPr/>
        <a:lstStyle/>
        <a:p>
          <a:r>
            <a:rPr lang="en-US" sz="1600" b="1"/>
            <a:t>SimpleAdapter</a:t>
          </a:r>
          <a:endParaRPr lang="zh-CN" altLang="en-US" sz="1600" b="1"/>
        </a:p>
      </dgm:t>
    </dgm:pt>
    <dgm:pt modelId="{F523567E-3E74-4B15-868F-9FD83C6B1C4F}" type="parTrans" cxnId="{240990E8-1A8A-4165-B6E0-532D8450FD06}">
      <dgm:prSet/>
      <dgm:spPr/>
      <dgm:t>
        <a:bodyPr/>
        <a:lstStyle/>
        <a:p>
          <a:endParaRPr lang="zh-CN" altLang="en-US"/>
        </a:p>
      </dgm:t>
    </dgm:pt>
    <dgm:pt modelId="{F043AB05-03F7-4F0B-843B-DE5569239974}" type="sibTrans" cxnId="{240990E8-1A8A-4165-B6E0-532D8450FD06}">
      <dgm:prSet/>
      <dgm:spPr/>
      <dgm:t>
        <a:bodyPr/>
        <a:lstStyle/>
        <a:p>
          <a:endParaRPr lang="zh-CN" altLang="en-US"/>
        </a:p>
      </dgm:t>
    </dgm:pt>
    <dgm:pt modelId="{5A1EB30C-D4D4-4FDF-AD69-FB35752DF0D6}">
      <dgm:prSet phldrT="[文本]" custT="1"/>
      <dgm:spPr/>
      <dgm:t>
        <a:bodyPr/>
        <a:lstStyle/>
        <a:p>
          <a:r>
            <a:rPr lang="en-US" sz="1600" b="1"/>
            <a:t>ArrayAdapter</a:t>
          </a:r>
          <a:endParaRPr lang="zh-CN" altLang="en-US" sz="1600" b="1"/>
        </a:p>
      </dgm:t>
    </dgm:pt>
    <dgm:pt modelId="{8F527D9E-2891-4A2B-88FE-1FC151A3A024}" type="parTrans" cxnId="{6C060AEF-7726-4088-9DCD-628F8BF2CA5D}">
      <dgm:prSet/>
      <dgm:spPr/>
      <dgm:t>
        <a:bodyPr/>
        <a:lstStyle/>
        <a:p>
          <a:endParaRPr lang="zh-CN" altLang="en-US"/>
        </a:p>
      </dgm:t>
    </dgm:pt>
    <dgm:pt modelId="{C614E4BB-25D8-4504-A3C2-8859672E1BEC}" type="sibTrans" cxnId="{6C060AEF-7726-4088-9DCD-628F8BF2CA5D}">
      <dgm:prSet/>
      <dgm:spPr/>
      <dgm:t>
        <a:bodyPr/>
        <a:lstStyle/>
        <a:p>
          <a:endParaRPr lang="zh-CN" altLang="en-US"/>
        </a:p>
      </dgm:t>
    </dgm:pt>
    <dgm:pt modelId="{CA7AEBD8-5A06-4898-BB25-454628542B91}">
      <dgm:prSet phldrT="[文本]" custT="1"/>
      <dgm:spPr/>
      <dgm:t>
        <a:bodyPr/>
        <a:lstStyle/>
        <a:p>
          <a:r>
            <a:rPr lang="en-US" sz="1200" dirty="0" err="1"/>
            <a:t>ArrayAdapter</a:t>
          </a:r>
          <a:r>
            <a:rPr lang="zh-CN" altLang="en-US" sz="1200" dirty="0"/>
            <a:t>也继承自</a:t>
          </a:r>
          <a:r>
            <a:rPr lang="en-US" sz="1200" dirty="0" err="1"/>
            <a:t>BaseAdapter</a:t>
          </a:r>
          <a:r>
            <a:rPr lang="zh-CN" sz="1200" dirty="0"/>
            <a:t>，与</a:t>
          </a:r>
          <a:r>
            <a:rPr lang="en-US" sz="1200" dirty="0" err="1"/>
            <a:t>SimpleAdapter</a:t>
          </a:r>
          <a:r>
            <a:rPr lang="zh-CN" sz="1200" dirty="0"/>
            <a:t>相同。</a:t>
          </a:r>
          <a:r>
            <a:rPr lang="en-US" sz="1200" dirty="0" err="1"/>
            <a:t>ArrayAdapter</a:t>
          </a:r>
          <a:r>
            <a:rPr lang="zh-CN" sz="1200" dirty="0"/>
            <a:t>通常用于适配</a:t>
          </a:r>
          <a:r>
            <a:rPr lang="en-US" sz="1200" dirty="0" err="1"/>
            <a:t>TextView</a:t>
          </a:r>
          <a:r>
            <a:rPr lang="zh-CN" sz="1200" dirty="0"/>
            <a:t>控件，例如</a:t>
          </a:r>
          <a:r>
            <a:rPr lang="en-US" sz="1200" dirty="0"/>
            <a:t>Android</a:t>
          </a:r>
          <a:r>
            <a:rPr lang="zh-CN" sz="1200" dirty="0"/>
            <a:t>系统中的</a:t>
          </a:r>
          <a:r>
            <a:rPr lang="zh-CN" altLang="en-US" sz="1200" dirty="0"/>
            <a:t>设置菜单（</a:t>
          </a:r>
          <a:r>
            <a:rPr lang="en-US" sz="1200" dirty="0"/>
            <a:t>Setting</a:t>
          </a:r>
          <a:r>
            <a:rPr lang="zh-CN" altLang="en-US" sz="1200" dirty="0"/>
            <a:t>）。</a:t>
          </a:r>
        </a:p>
      </dgm:t>
    </dgm:pt>
    <dgm:pt modelId="{FEA08EF8-320C-421B-9249-3E57E5EDA930}" type="parTrans" cxnId="{2595BA5E-0ACF-4771-80AA-AE0AC5C8F8F5}">
      <dgm:prSet/>
      <dgm:spPr/>
      <dgm:t>
        <a:bodyPr/>
        <a:lstStyle/>
        <a:p>
          <a:endParaRPr lang="zh-CN" altLang="en-US"/>
        </a:p>
      </dgm:t>
    </dgm:pt>
    <dgm:pt modelId="{0DACA451-0B47-4C42-B3FA-11D1D14E6A8C}" type="sibTrans" cxnId="{2595BA5E-0ACF-4771-80AA-AE0AC5C8F8F5}">
      <dgm:prSet/>
      <dgm:spPr/>
      <dgm:t>
        <a:bodyPr/>
        <a:lstStyle/>
        <a:p>
          <a:endParaRPr lang="zh-CN" altLang="en-US"/>
        </a:p>
      </dgm:t>
    </dgm:pt>
    <dgm:pt modelId="{0EC53C90-EFB0-4B4E-819E-D79EA6A5088F}">
      <dgm:prSet phldrT="[文本]" custT="1"/>
      <dgm:spPr/>
      <dgm:t>
        <a:bodyPr/>
        <a:lstStyle/>
        <a:p>
          <a:r>
            <a:rPr lang="en-US" sz="1200" dirty="0" err="1"/>
            <a:t>SimpleAdapter</a:t>
          </a:r>
          <a:r>
            <a:rPr lang="zh-CN" sz="1200" dirty="0"/>
            <a:t>继承自</a:t>
          </a:r>
          <a:r>
            <a:rPr lang="en-US" sz="1200" dirty="0" err="1"/>
            <a:t>BaseAdapter</a:t>
          </a:r>
          <a:r>
            <a:rPr lang="zh-CN" sz="1200" dirty="0"/>
            <a:t>，实现了</a:t>
          </a:r>
          <a:r>
            <a:rPr lang="en-US" sz="1200" dirty="0" err="1"/>
            <a:t>BaseAdapter</a:t>
          </a:r>
          <a:r>
            <a:rPr lang="zh-CN" sz="1200" dirty="0"/>
            <a:t>的四个抽象方法，分别是</a:t>
          </a:r>
          <a:r>
            <a:rPr lang="en-US" sz="1200" dirty="0" err="1"/>
            <a:t>getCount</a:t>
          </a:r>
          <a:r>
            <a:rPr lang="en-US" sz="1200" dirty="0"/>
            <a:t>()</a:t>
          </a:r>
          <a:r>
            <a:rPr lang="zh-CN" sz="1200" dirty="0"/>
            <a:t>、</a:t>
          </a:r>
          <a:r>
            <a:rPr lang="en-US" sz="1200" dirty="0" err="1"/>
            <a:t>getItem</a:t>
          </a:r>
          <a:r>
            <a:rPr lang="en-US" sz="1200" dirty="0"/>
            <a:t>()</a:t>
          </a:r>
          <a:r>
            <a:rPr lang="zh-CN" sz="1200" dirty="0"/>
            <a:t>、</a:t>
          </a:r>
          <a:r>
            <a:rPr lang="en-US" sz="1200" dirty="0" err="1"/>
            <a:t>getItemId</a:t>
          </a:r>
          <a:r>
            <a:rPr lang="en-US" sz="1200" dirty="0"/>
            <a:t>()</a:t>
          </a:r>
          <a:r>
            <a:rPr lang="zh-CN" sz="1200" dirty="0"/>
            <a:t>、</a:t>
          </a:r>
          <a:r>
            <a:rPr lang="en-US" sz="1200" dirty="0" err="1"/>
            <a:t>getView</a:t>
          </a:r>
          <a:r>
            <a:rPr lang="en-US" sz="1200" dirty="0"/>
            <a:t>()</a:t>
          </a:r>
          <a:r>
            <a:rPr lang="zh-CN" sz="1200" dirty="0"/>
            <a:t>方法。</a:t>
          </a:r>
          <a:r>
            <a:rPr lang="zh-CN" altLang="en-US" sz="1200" dirty="0"/>
            <a:t> </a:t>
          </a:r>
        </a:p>
      </dgm:t>
    </dgm:pt>
    <dgm:pt modelId="{0CCBAEF4-020D-4851-AB22-6B3BDDA712F0}" type="parTrans" cxnId="{D2BCBEC7-E80C-4EE1-BC42-025866FE1624}">
      <dgm:prSet/>
      <dgm:spPr/>
      <dgm:t>
        <a:bodyPr/>
        <a:lstStyle/>
        <a:p>
          <a:endParaRPr lang="zh-CN" altLang="en-US"/>
        </a:p>
      </dgm:t>
    </dgm:pt>
    <dgm:pt modelId="{5AA4BD12-4A68-4DDE-A6A8-F102DB5078AD}" type="sibTrans" cxnId="{D2BCBEC7-E80C-4EE1-BC42-025866FE1624}">
      <dgm:prSet/>
      <dgm:spPr/>
      <dgm:t>
        <a:bodyPr/>
        <a:lstStyle/>
        <a:p>
          <a:endParaRPr lang="zh-CN" altLang="en-US"/>
        </a:p>
      </dgm:t>
    </dgm:pt>
    <dgm:pt modelId="{D4D5E0E5-BD47-40AD-AD9A-A040DEFE5236}" type="pres">
      <dgm:prSet presAssocID="{1C261417-F625-4D99-9F42-F22BFC1489DC}" presName="Name0" presStyleCnt="0">
        <dgm:presLayoutVars>
          <dgm:dir/>
          <dgm:animLvl val="lvl"/>
          <dgm:resizeHandles val="exact"/>
        </dgm:presLayoutVars>
      </dgm:prSet>
      <dgm:spPr/>
    </dgm:pt>
    <dgm:pt modelId="{0E9F20D4-53D9-4901-9974-3966CD8B5411}" type="pres">
      <dgm:prSet presAssocID="{77E93A71-BA76-491C-A7F2-01F7C88ED4C6}" presName="composite" presStyleCnt="0"/>
      <dgm:spPr/>
    </dgm:pt>
    <dgm:pt modelId="{723F6911-BFBF-436B-A616-BF01F4BDC840}" type="pres">
      <dgm:prSet presAssocID="{77E93A71-BA76-491C-A7F2-01F7C88ED4C6}" presName="parTx" presStyleLbl="alignNode1" presStyleIdx="0" presStyleCnt="3" custScaleX="142351" custScaleY="118358" custLinFactY="-46886" custLinFactNeighborX="65" custLinFactNeighborY="-100000">
        <dgm:presLayoutVars>
          <dgm:chMax val="0"/>
          <dgm:chPref val="0"/>
          <dgm:bulletEnabled val="1"/>
        </dgm:presLayoutVars>
      </dgm:prSet>
      <dgm:spPr/>
    </dgm:pt>
    <dgm:pt modelId="{8D8EA3B4-6988-4233-BEA2-C75E86DF1431}" type="pres">
      <dgm:prSet presAssocID="{77E93A71-BA76-491C-A7F2-01F7C88ED4C6}" presName="desTx" presStyleLbl="alignAccFollowNode1" presStyleIdx="0" presStyleCnt="3" custScaleX="142351" custScaleY="84586" custLinFactNeighborX="-29" custLinFactNeighborY="-12628">
        <dgm:presLayoutVars>
          <dgm:bulletEnabled val="1"/>
        </dgm:presLayoutVars>
      </dgm:prSet>
      <dgm:spPr/>
    </dgm:pt>
    <dgm:pt modelId="{222CA818-F4AC-4384-8687-7B3EE0464113}" type="pres">
      <dgm:prSet presAssocID="{DC36CE86-772D-4E29-A801-0FF817D4A58D}" presName="space" presStyleCnt="0"/>
      <dgm:spPr/>
    </dgm:pt>
    <dgm:pt modelId="{251A90B9-8B5A-4DD0-BC51-1865DE534BE2}" type="pres">
      <dgm:prSet presAssocID="{1E08C2F2-CEFC-4D9F-8EB9-2FE604020C8C}" presName="composite" presStyleCnt="0"/>
      <dgm:spPr/>
    </dgm:pt>
    <dgm:pt modelId="{7D9B14C8-C00E-4570-A138-92D1E463C509}" type="pres">
      <dgm:prSet presAssocID="{1E08C2F2-CEFC-4D9F-8EB9-2FE604020C8C}" presName="parTx" presStyleLbl="alignNode1" presStyleIdx="1" presStyleCnt="3" custScaleX="142351" custScaleY="118358" custLinFactY="-46886" custLinFactNeighborX="65" custLinFactNeighborY="-100000">
        <dgm:presLayoutVars>
          <dgm:chMax val="0"/>
          <dgm:chPref val="0"/>
          <dgm:bulletEnabled val="1"/>
        </dgm:presLayoutVars>
      </dgm:prSet>
      <dgm:spPr/>
    </dgm:pt>
    <dgm:pt modelId="{D7DBF15C-3BBC-4672-B1E5-0EC9FB0B2BDA}" type="pres">
      <dgm:prSet presAssocID="{1E08C2F2-CEFC-4D9F-8EB9-2FE604020C8C}" presName="desTx" presStyleLbl="alignAccFollowNode1" presStyleIdx="1" presStyleCnt="3" custScaleX="142351" custScaleY="85972" custLinFactNeighborX="-2" custLinFactNeighborY="-11930">
        <dgm:presLayoutVars>
          <dgm:bulletEnabled val="1"/>
        </dgm:presLayoutVars>
      </dgm:prSet>
      <dgm:spPr/>
    </dgm:pt>
    <dgm:pt modelId="{362ADFB6-C36B-40EB-8F3F-F39DA4334CFB}" type="pres">
      <dgm:prSet presAssocID="{F043AB05-03F7-4F0B-843B-DE5569239974}" presName="space" presStyleCnt="0"/>
      <dgm:spPr/>
    </dgm:pt>
    <dgm:pt modelId="{A450BB3D-A413-4568-9C90-F09104F7B545}" type="pres">
      <dgm:prSet presAssocID="{5A1EB30C-D4D4-4FDF-AD69-FB35752DF0D6}" presName="composite" presStyleCnt="0"/>
      <dgm:spPr/>
    </dgm:pt>
    <dgm:pt modelId="{95170DAA-774C-4978-82DF-73985B0CEB07}" type="pres">
      <dgm:prSet presAssocID="{5A1EB30C-D4D4-4FDF-AD69-FB35752DF0D6}" presName="parTx" presStyleLbl="alignNode1" presStyleIdx="2" presStyleCnt="3" custScaleX="142351" custScaleY="118358" custLinFactY="-46886" custLinFactNeighborX="29" custLinFactNeighborY="-100000">
        <dgm:presLayoutVars>
          <dgm:chMax val="0"/>
          <dgm:chPref val="0"/>
          <dgm:bulletEnabled val="1"/>
        </dgm:presLayoutVars>
      </dgm:prSet>
      <dgm:spPr/>
    </dgm:pt>
    <dgm:pt modelId="{60C2C16F-FDB3-424E-8BA0-C83DD0BA07CD}" type="pres">
      <dgm:prSet presAssocID="{5A1EB30C-D4D4-4FDF-AD69-FB35752DF0D6}" presName="desTx" presStyleLbl="alignAccFollowNode1" presStyleIdx="2" presStyleCnt="3" custScaleX="142351" custScaleY="85939" custLinFactNeighborY="-12109">
        <dgm:presLayoutVars>
          <dgm:bulletEnabled val="1"/>
        </dgm:presLayoutVars>
      </dgm:prSet>
      <dgm:spPr/>
    </dgm:pt>
  </dgm:ptLst>
  <dgm:cxnLst>
    <dgm:cxn modelId="{4755D712-7037-4733-838D-B21F2287DAC6}" type="presOf" srcId="{77E93A71-BA76-491C-A7F2-01F7C88ED4C6}" destId="{723F6911-BFBF-436B-A616-BF01F4BDC840}" srcOrd="0" destOrd="0" presId="urn:microsoft.com/office/officeart/2005/8/layout/hList1"/>
    <dgm:cxn modelId="{3B6D863E-BB0F-4731-8E23-A6ABD7AE3DC7}" srcId="{77E93A71-BA76-491C-A7F2-01F7C88ED4C6}" destId="{C6C75837-1A07-4354-8180-DBB0B45CEB8C}" srcOrd="0" destOrd="0" parTransId="{DF14F937-A125-4F56-BD27-046A0CCE8106}" sibTransId="{35BB1922-C233-4746-B0D7-D3BABEFA1D46}"/>
    <dgm:cxn modelId="{2595BA5E-0ACF-4771-80AA-AE0AC5C8F8F5}" srcId="{5A1EB30C-D4D4-4FDF-AD69-FB35752DF0D6}" destId="{CA7AEBD8-5A06-4898-BB25-454628542B91}" srcOrd="0" destOrd="0" parTransId="{FEA08EF8-320C-421B-9249-3E57E5EDA930}" sibTransId="{0DACA451-0B47-4C42-B3FA-11D1D14E6A8C}"/>
    <dgm:cxn modelId="{D807C76A-AF9F-4BF1-A733-97B35B906FF5}" type="presOf" srcId="{C6C75837-1A07-4354-8180-DBB0B45CEB8C}" destId="{8D8EA3B4-6988-4233-BEA2-C75E86DF1431}" srcOrd="0" destOrd="0" presId="urn:microsoft.com/office/officeart/2005/8/layout/hList1"/>
    <dgm:cxn modelId="{607F0683-CFCB-4753-9906-29BE607B742E}" srcId="{1C261417-F625-4D99-9F42-F22BFC1489DC}" destId="{77E93A71-BA76-491C-A7F2-01F7C88ED4C6}" srcOrd="0" destOrd="0" parTransId="{DB5635F9-7943-49FB-8639-A5E0AAB567AB}" sibTransId="{DC36CE86-772D-4E29-A801-0FF817D4A58D}"/>
    <dgm:cxn modelId="{5A981085-1430-4786-AB07-19F2BF88D162}" type="presOf" srcId="{CA7AEBD8-5A06-4898-BB25-454628542B91}" destId="{60C2C16F-FDB3-424E-8BA0-C83DD0BA07CD}" srcOrd="0" destOrd="0" presId="urn:microsoft.com/office/officeart/2005/8/layout/hList1"/>
    <dgm:cxn modelId="{C501408E-C4BE-486E-91B5-C9BCC6D0EAD6}" type="presOf" srcId="{5A1EB30C-D4D4-4FDF-AD69-FB35752DF0D6}" destId="{95170DAA-774C-4978-82DF-73985B0CEB07}" srcOrd="0" destOrd="0" presId="urn:microsoft.com/office/officeart/2005/8/layout/hList1"/>
    <dgm:cxn modelId="{56BF75A6-F9FF-45C3-92AB-F7230B8D9419}" type="presOf" srcId="{1E08C2F2-CEFC-4D9F-8EB9-2FE604020C8C}" destId="{7D9B14C8-C00E-4570-A138-92D1E463C509}" srcOrd="0" destOrd="0" presId="urn:microsoft.com/office/officeart/2005/8/layout/hList1"/>
    <dgm:cxn modelId="{91EB11B1-5551-40EE-A3CD-10D2C8F238F0}" type="presOf" srcId="{1C261417-F625-4D99-9F42-F22BFC1489DC}" destId="{D4D5E0E5-BD47-40AD-AD9A-A040DEFE5236}" srcOrd="0" destOrd="0" presId="urn:microsoft.com/office/officeart/2005/8/layout/hList1"/>
    <dgm:cxn modelId="{D2BCBEC7-E80C-4EE1-BC42-025866FE1624}" srcId="{1E08C2F2-CEFC-4D9F-8EB9-2FE604020C8C}" destId="{0EC53C90-EFB0-4B4E-819E-D79EA6A5088F}" srcOrd="0" destOrd="0" parTransId="{0CCBAEF4-020D-4851-AB22-6B3BDDA712F0}" sibTransId="{5AA4BD12-4A68-4DDE-A6A8-F102DB5078AD}"/>
    <dgm:cxn modelId="{240990E8-1A8A-4165-B6E0-532D8450FD06}" srcId="{1C261417-F625-4D99-9F42-F22BFC1489DC}" destId="{1E08C2F2-CEFC-4D9F-8EB9-2FE604020C8C}" srcOrd="1" destOrd="0" parTransId="{F523567E-3E74-4B15-868F-9FD83C6B1C4F}" sibTransId="{F043AB05-03F7-4F0B-843B-DE5569239974}"/>
    <dgm:cxn modelId="{6C060AEF-7726-4088-9DCD-628F8BF2CA5D}" srcId="{1C261417-F625-4D99-9F42-F22BFC1489DC}" destId="{5A1EB30C-D4D4-4FDF-AD69-FB35752DF0D6}" srcOrd="2" destOrd="0" parTransId="{8F527D9E-2891-4A2B-88FE-1FC151A3A024}" sibTransId="{C614E4BB-25D8-4504-A3C2-8859672E1BEC}"/>
    <dgm:cxn modelId="{70FFB9FA-3084-498C-ABA2-929C24130A4B}" type="presOf" srcId="{0EC53C90-EFB0-4B4E-819E-D79EA6A5088F}" destId="{D7DBF15C-3BBC-4672-B1E5-0EC9FB0B2BDA}" srcOrd="0" destOrd="0" presId="urn:microsoft.com/office/officeart/2005/8/layout/hList1"/>
    <dgm:cxn modelId="{26CFFA22-B89B-4537-8F43-3BEFE4578D98}" type="presParOf" srcId="{D4D5E0E5-BD47-40AD-AD9A-A040DEFE5236}" destId="{0E9F20D4-53D9-4901-9974-3966CD8B5411}" srcOrd="0" destOrd="0" presId="urn:microsoft.com/office/officeart/2005/8/layout/hList1"/>
    <dgm:cxn modelId="{7E1B89FD-8CE6-4F41-8E8E-013EF89F289D}" type="presParOf" srcId="{0E9F20D4-53D9-4901-9974-3966CD8B5411}" destId="{723F6911-BFBF-436B-A616-BF01F4BDC840}" srcOrd="0" destOrd="0" presId="urn:microsoft.com/office/officeart/2005/8/layout/hList1"/>
    <dgm:cxn modelId="{EF93543E-5BFD-44C0-A635-5DBFBE14DB07}" type="presParOf" srcId="{0E9F20D4-53D9-4901-9974-3966CD8B5411}" destId="{8D8EA3B4-6988-4233-BEA2-C75E86DF1431}" srcOrd="1" destOrd="0" presId="urn:microsoft.com/office/officeart/2005/8/layout/hList1"/>
    <dgm:cxn modelId="{43C04E69-6606-4993-9ABF-F26137D7ADB1}" type="presParOf" srcId="{D4D5E0E5-BD47-40AD-AD9A-A040DEFE5236}" destId="{222CA818-F4AC-4384-8687-7B3EE0464113}" srcOrd="1" destOrd="0" presId="urn:microsoft.com/office/officeart/2005/8/layout/hList1"/>
    <dgm:cxn modelId="{9B7556F8-9B05-4DD3-9A59-396E4B0756DF}" type="presParOf" srcId="{D4D5E0E5-BD47-40AD-AD9A-A040DEFE5236}" destId="{251A90B9-8B5A-4DD0-BC51-1865DE534BE2}" srcOrd="2" destOrd="0" presId="urn:microsoft.com/office/officeart/2005/8/layout/hList1"/>
    <dgm:cxn modelId="{5E9929B1-87CC-43F7-B31A-AFBAC8901EC6}" type="presParOf" srcId="{251A90B9-8B5A-4DD0-BC51-1865DE534BE2}" destId="{7D9B14C8-C00E-4570-A138-92D1E463C509}" srcOrd="0" destOrd="0" presId="urn:microsoft.com/office/officeart/2005/8/layout/hList1"/>
    <dgm:cxn modelId="{59D1D4CA-4606-4879-9EEB-2B07C854D62E}" type="presParOf" srcId="{251A90B9-8B5A-4DD0-BC51-1865DE534BE2}" destId="{D7DBF15C-3BBC-4672-B1E5-0EC9FB0B2BDA}" srcOrd="1" destOrd="0" presId="urn:microsoft.com/office/officeart/2005/8/layout/hList1"/>
    <dgm:cxn modelId="{E9EB575C-22DA-405A-9308-862EA9B9DB81}" type="presParOf" srcId="{D4D5E0E5-BD47-40AD-AD9A-A040DEFE5236}" destId="{362ADFB6-C36B-40EB-8F3F-F39DA4334CFB}" srcOrd="3" destOrd="0" presId="urn:microsoft.com/office/officeart/2005/8/layout/hList1"/>
    <dgm:cxn modelId="{59D3175D-823C-4E2F-89C2-5051CE02C37C}" type="presParOf" srcId="{D4D5E0E5-BD47-40AD-AD9A-A040DEFE5236}" destId="{A450BB3D-A413-4568-9C90-F09104F7B545}" srcOrd="4" destOrd="0" presId="urn:microsoft.com/office/officeart/2005/8/layout/hList1"/>
    <dgm:cxn modelId="{BEFC306D-BDAD-448B-A734-449ECE6FE7CB}" type="presParOf" srcId="{A450BB3D-A413-4568-9C90-F09104F7B545}" destId="{95170DAA-774C-4978-82DF-73985B0CEB07}" srcOrd="0" destOrd="0" presId="urn:microsoft.com/office/officeart/2005/8/layout/hList1"/>
    <dgm:cxn modelId="{BA11A2FE-8F2F-4F1E-A0BF-ADD039020548}" type="presParOf" srcId="{A450BB3D-A413-4568-9C90-F09104F7B545}" destId="{60C2C16F-FDB3-424E-8BA0-C83DD0BA07C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F6911-BFBF-436B-A616-BF01F4BDC840}">
      <dsp:nvSpPr>
        <dsp:cNvPr id="0" name=""/>
        <dsp:cNvSpPr/>
      </dsp:nvSpPr>
      <dsp:spPr>
        <a:xfrm>
          <a:off x="3883" y="103876"/>
          <a:ext cx="1746521" cy="2847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BaseAdapter</a:t>
          </a:r>
          <a:endParaRPr lang="zh-CN" altLang="en-US" sz="1600" b="1" kern="1200"/>
        </a:p>
      </dsp:txBody>
      <dsp:txXfrm>
        <a:off x="3883" y="103876"/>
        <a:ext cx="1746521" cy="284784"/>
      </dsp:txXfrm>
    </dsp:sp>
    <dsp:sp modelId="{8D8EA3B4-6988-4233-BEA2-C75E86DF1431}">
      <dsp:nvSpPr>
        <dsp:cNvPr id="0" name=""/>
        <dsp:cNvSpPr/>
      </dsp:nvSpPr>
      <dsp:spPr>
        <a:xfrm>
          <a:off x="2729" y="586701"/>
          <a:ext cx="1746521" cy="164975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/>
            <a:t>即基本的适配器。它实际上就是一个抽象类，该类拥有四个抽象方法。根据这几个抽象方法来对</a:t>
          </a:r>
          <a:r>
            <a:rPr lang="en-US" sz="1200" kern="1200" dirty="0" err="1"/>
            <a:t>ListView</a:t>
          </a:r>
          <a:r>
            <a:rPr lang="zh-CN" sz="1200" kern="1200" dirty="0"/>
            <a:t>进行数据适配</a:t>
          </a:r>
          <a:endParaRPr lang="zh-CN" altLang="en-US" sz="1200" kern="1200" dirty="0"/>
        </a:p>
      </dsp:txBody>
      <dsp:txXfrm>
        <a:off x="2729" y="586701"/>
        <a:ext cx="1746521" cy="1649751"/>
      </dsp:txXfrm>
    </dsp:sp>
    <dsp:sp modelId="{7D9B14C8-C00E-4570-A138-92D1E463C509}">
      <dsp:nvSpPr>
        <dsp:cNvPr id="0" name=""/>
        <dsp:cNvSpPr/>
      </dsp:nvSpPr>
      <dsp:spPr>
        <a:xfrm>
          <a:off x="1922171" y="82259"/>
          <a:ext cx="1746521" cy="284784"/>
        </a:xfrm>
        <a:prstGeom prst="rect">
          <a:avLst/>
        </a:prstGeom>
        <a:gradFill rotWithShape="0">
          <a:gsLst>
            <a:gs pos="0">
              <a:schemeClr val="accent5">
                <a:hueOff val="360001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360001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360001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0001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SimpleAdapter</a:t>
          </a:r>
          <a:endParaRPr lang="zh-CN" altLang="en-US" sz="1600" b="1" kern="1200"/>
        </a:p>
      </dsp:txBody>
      <dsp:txXfrm>
        <a:off x="1922171" y="82259"/>
        <a:ext cx="1746521" cy="284784"/>
      </dsp:txXfrm>
    </dsp:sp>
    <dsp:sp modelId="{D7DBF15C-3BBC-4672-B1E5-0EC9FB0B2BDA}">
      <dsp:nvSpPr>
        <dsp:cNvPr id="0" name=""/>
        <dsp:cNvSpPr/>
      </dsp:nvSpPr>
      <dsp:spPr>
        <a:xfrm>
          <a:off x="1921349" y="563611"/>
          <a:ext cx="1746521" cy="1704259"/>
        </a:xfrm>
        <a:prstGeom prst="rect">
          <a:avLst/>
        </a:prstGeom>
        <a:solidFill>
          <a:schemeClr val="accent5">
            <a:tint val="40000"/>
            <a:alpha val="90000"/>
            <a:hueOff val="360833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360833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SimpleAdapter</a:t>
          </a:r>
          <a:r>
            <a:rPr lang="zh-CN" sz="1200" kern="1200" dirty="0"/>
            <a:t>继承自</a:t>
          </a:r>
          <a:r>
            <a:rPr lang="en-US" sz="1200" kern="1200" dirty="0" err="1"/>
            <a:t>BaseAdapter</a:t>
          </a:r>
          <a:r>
            <a:rPr lang="zh-CN" sz="1200" kern="1200" dirty="0"/>
            <a:t>，实现了</a:t>
          </a:r>
          <a:r>
            <a:rPr lang="en-US" sz="1200" kern="1200" dirty="0" err="1"/>
            <a:t>BaseAdapter</a:t>
          </a:r>
          <a:r>
            <a:rPr lang="zh-CN" sz="1200" kern="1200" dirty="0"/>
            <a:t>的四个抽象方法，分别是</a:t>
          </a:r>
          <a:r>
            <a:rPr lang="en-US" sz="1200" kern="1200" dirty="0" err="1"/>
            <a:t>getCount</a:t>
          </a:r>
          <a:r>
            <a:rPr lang="en-US" sz="1200" kern="1200" dirty="0"/>
            <a:t>()</a:t>
          </a:r>
          <a:r>
            <a:rPr lang="zh-CN" sz="1200" kern="1200" dirty="0"/>
            <a:t>、</a:t>
          </a:r>
          <a:r>
            <a:rPr lang="en-US" sz="1200" kern="1200" dirty="0" err="1"/>
            <a:t>getItem</a:t>
          </a:r>
          <a:r>
            <a:rPr lang="en-US" sz="1200" kern="1200" dirty="0"/>
            <a:t>()</a:t>
          </a:r>
          <a:r>
            <a:rPr lang="zh-CN" sz="1200" kern="1200" dirty="0"/>
            <a:t>、</a:t>
          </a:r>
          <a:r>
            <a:rPr lang="en-US" sz="1200" kern="1200" dirty="0" err="1"/>
            <a:t>getItemId</a:t>
          </a:r>
          <a:r>
            <a:rPr lang="en-US" sz="1200" kern="1200" dirty="0"/>
            <a:t>()</a:t>
          </a:r>
          <a:r>
            <a:rPr lang="zh-CN" sz="1200" kern="1200" dirty="0"/>
            <a:t>、</a:t>
          </a:r>
          <a:r>
            <a:rPr lang="en-US" sz="1200" kern="1200" dirty="0" err="1"/>
            <a:t>getView</a:t>
          </a:r>
          <a:r>
            <a:rPr lang="en-US" sz="1200" kern="1200" dirty="0"/>
            <a:t>()</a:t>
          </a:r>
          <a:r>
            <a:rPr lang="zh-CN" sz="1200" kern="1200" dirty="0"/>
            <a:t>方法。</a:t>
          </a:r>
          <a:r>
            <a:rPr lang="zh-CN" altLang="en-US" sz="1200" kern="1200" dirty="0"/>
            <a:t> </a:t>
          </a:r>
        </a:p>
      </dsp:txBody>
      <dsp:txXfrm>
        <a:off x="1921349" y="563611"/>
        <a:ext cx="1746521" cy="1704259"/>
      </dsp:txXfrm>
    </dsp:sp>
    <dsp:sp modelId="{95170DAA-774C-4978-82DF-73985B0CEB07}">
      <dsp:nvSpPr>
        <dsp:cNvPr id="0" name=""/>
        <dsp:cNvSpPr/>
      </dsp:nvSpPr>
      <dsp:spPr>
        <a:xfrm>
          <a:off x="3840019" y="82776"/>
          <a:ext cx="1746521" cy="284784"/>
        </a:xfrm>
        <a:prstGeom prst="rect">
          <a:avLst/>
        </a:prstGeom>
        <a:gradFill rotWithShape="0">
          <a:gsLst>
            <a:gs pos="0">
              <a:schemeClr val="accent5">
                <a:hueOff val="720001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720001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720001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720001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ArrayAdapter</a:t>
          </a:r>
          <a:endParaRPr lang="zh-CN" altLang="en-US" sz="1600" b="1" kern="1200"/>
        </a:p>
      </dsp:txBody>
      <dsp:txXfrm>
        <a:off x="3840019" y="82776"/>
        <a:ext cx="1746521" cy="284784"/>
      </dsp:txXfrm>
    </dsp:sp>
    <dsp:sp modelId="{60C2C16F-FDB3-424E-8BA0-C83DD0BA07CD}">
      <dsp:nvSpPr>
        <dsp:cNvPr id="0" name=""/>
        <dsp:cNvSpPr/>
      </dsp:nvSpPr>
      <dsp:spPr>
        <a:xfrm>
          <a:off x="3839663" y="560946"/>
          <a:ext cx="1746521" cy="1702951"/>
        </a:xfrm>
        <a:prstGeom prst="rect">
          <a:avLst/>
        </a:prstGeom>
        <a:solidFill>
          <a:schemeClr val="accent5">
            <a:tint val="40000"/>
            <a:alpha val="90000"/>
            <a:hueOff val="721665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721665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ArrayAdapter</a:t>
          </a:r>
          <a:r>
            <a:rPr lang="zh-CN" altLang="en-US" sz="1200" kern="1200" dirty="0"/>
            <a:t>也继承自</a:t>
          </a:r>
          <a:r>
            <a:rPr lang="en-US" sz="1200" kern="1200" dirty="0" err="1"/>
            <a:t>BaseAdapter</a:t>
          </a:r>
          <a:r>
            <a:rPr lang="zh-CN" sz="1200" kern="1200" dirty="0"/>
            <a:t>，与</a:t>
          </a:r>
          <a:r>
            <a:rPr lang="en-US" sz="1200" kern="1200" dirty="0" err="1"/>
            <a:t>SimpleAdapter</a:t>
          </a:r>
          <a:r>
            <a:rPr lang="zh-CN" sz="1200" kern="1200" dirty="0"/>
            <a:t>相同。</a:t>
          </a:r>
          <a:r>
            <a:rPr lang="en-US" sz="1200" kern="1200" dirty="0" err="1"/>
            <a:t>ArrayAdapter</a:t>
          </a:r>
          <a:r>
            <a:rPr lang="zh-CN" sz="1200" kern="1200" dirty="0"/>
            <a:t>通常用于适配</a:t>
          </a:r>
          <a:r>
            <a:rPr lang="en-US" sz="1200" kern="1200" dirty="0" err="1"/>
            <a:t>TextView</a:t>
          </a:r>
          <a:r>
            <a:rPr lang="zh-CN" sz="1200" kern="1200" dirty="0"/>
            <a:t>控件，例如</a:t>
          </a:r>
          <a:r>
            <a:rPr lang="en-US" sz="1200" kern="1200" dirty="0"/>
            <a:t>Android</a:t>
          </a:r>
          <a:r>
            <a:rPr lang="zh-CN" sz="1200" kern="1200" dirty="0"/>
            <a:t>系统中的</a:t>
          </a:r>
          <a:r>
            <a:rPr lang="zh-CN" altLang="en-US" sz="1200" kern="1200" dirty="0"/>
            <a:t>设置菜单（</a:t>
          </a:r>
          <a:r>
            <a:rPr lang="en-US" sz="1200" kern="1200" dirty="0"/>
            <a:t>Setting</a:t>
          </a:r>
          <a:r>
            <a:rPr lang="zh-CN" altLang="en-US" sz="1200" kern="1200" dirty="0"/>
            <a:t>）。</a:t>
          </a:r>
        </a:p>
      </dsp:txBody>
      <dsp:txXfrm>
        <a:off x="3839663" y="560946"/>
        <a:ext cx="1746521" cy="1702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49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9526" y="971600"/>
            <a:ext cx="6900582" cy="431693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-19050" y="971550"/>
            <a:ext cx="6900863" cy="431641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-19050" y="971550"/>
            <a:ext cx="6900863" cy="431641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-19050" y="971550"/>
            <a:ext cx="6900863" cy="431641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封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287" y="998287"/>
            <a:ext cx="8353425" cy="660731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5287" y="1659018"/>
            <a:ext cx="8353425" cy="42046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381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2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3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5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6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8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70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51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3" name="标题 1"/>
          <p:cNvSpPr txBox="1"/>
          <p:nvPr userDrawn="1"/>
        </p:nvSpPr>
        <p:spPr>
          <a:xfrm>
            <a:off x="154714" y="174585"/>
            <a:ext cx="2529400" cy="300332"/>
          </a:xfrm>
          <a:prstGeom prst="rect">
            <a:avLst/>
          </a:prstGeom>
        </p:spPr>
        <p:txBody>
          <a:bodyPr vert="horz" lIns="68591" tIns="34295" rIns="68591" bIns="34295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Android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应用开发技术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2411730"/>
            <a:ext cx="9144000" cy="76200"/>
          </a:xfrm>
          <a:prstGeom prst="rect">
            <a:avLst/>
          </a:prstGeom>
          <a:gradFill>
            <a:gsLst>
              <a:gs pos="0">
                <a:srgbClr val="808080"/>
              </a:gs>
              <a:gs pos="96300">
                <a:srgbClr val="DDDDDD"/>
              </a:gs>
              <a:gs pos="100000">
                <a:srgbClr val="C0C0C0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1" tIns="34295" rIns="68591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16" name="矩形 15"/>
          <p:cNvSpPr/>
          <p:nvPr userDrawn="1"/>
        </p:nvSpPr>
        <p:spPr>
          <a:xfrm>
            <a:off x="0" y="5156465"/>
            <a:ext cx="9144000" cy="44984"/>
          </a:xfrm>
          <a:prstGeom prst="rect">
            <a:avLst/>
          </a:prstGeom>
          <a:gradFill>
            <a:gsLst>
              <a:gs pos="0">
                <a:srgbClr val="808080"/>
              </a:gs>
              <a:gs pos="96300">
                <a:srgbClr val="DDDDDD"/>
              </a:gs>
              <a:gs pos="100000">
                <a:srgbClr val="C0C0C0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1" tIns="34295" rIns="68591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/>
          </a:p>
        </p:txBody>
      </p:sp>
      <p:pic>
        <p:nvPicPr>
          <p:cNvPr id="5" name="图片 4" descr="timg (1)"/>
          <p:cNvPicPr>
            <a:picLocks noChangeAspect="1"/>
          </p:cNvPicPr>
          <p:nvPr userDrawn="1"/>
        </p:nvPicPr>
        <p:blipFill>
          <a:blip r:embed="rId2"/>
          <a:srcRect l="396" t="42319" r="-396" b="4421"/>
          <a:stretch>
            <a:fillRect/>
          </a:stretch>
        </p:blipFill>
        <p:spPr>
          <a:xfrm>
            <a:off x="0" y="2483485"/>
            <a:ext cx="9180068" cy="2749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47BA9F-F548-C7E3-3A46-CAF3D76562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3256"/>
            <a:ext cx="927762" cy="9099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08395"/>
            <a:ext cx="7772400" cy="953241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652284"/>
            <a:ext cx="3810000" cy="3431667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652284"/>
            <a:ext cx="3810000" cy="3431667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11050"/>
            <a:ext cx="2895600" cy="381296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封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287" y="938221"/>
            <a:ext cx="8353425" cy="660731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5287" y="1598952"/>
            <a:ext cx="8353425" cy="42046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381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2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3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5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6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8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70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51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Picture 2" descr="D:\SLIDEtoME\TP模板\TP-01-00001-\bg3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7" b="18498"/>
          <a:stretch>
            <a:fillRect/>
          </a:stretch>
        </p:blipFill>
        <p:spPr bwMode="auto">
          <a:xfrm flipH="1">
            <a:off x="0" y="2434266"/>
            <a:ext cx="9144000" cy="27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0" y="2411775"/>
            <a:ext cx="9144000" cy="44984"/>
          </a:xfrm>
          <a:prstGeom prst="rect">
            <a:avLst/>
          </a:prstGeom>
          <a:gradFill>
            <a:gsLst>
              <a:gs pos="0">
                <a:srgbClr val="808080"/>
              </a:gs>
              <a:gs pos="96300">
                <a:srgbClr val="DDDDDD"/>
              </a:gs>
              <a:gs pos="100000">
                <a:srgbClr val="C0C0C0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1" tIns="34295" rIns="68591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15" name="矩形 14"/>
          <p:cNvSpPr/>
          <p:nvPr userDrawn="1"/>
        </p:nvSpPr>
        <p:spPr>
          <a:xfrm>
            <a:off x="0" y="5156465"/>
            <a:ext cx="9144000" cy="44984"/>
          </a:xfrm>
          <a:prstGeom prst="rect">
            <a:avLst/>
          </a:prstGeom>
          <a:gradFill>
            <a:gsLst>
              <a:gs pos="0">
                <a:srgbClr val="808080"/>
              </a:gs>
              <a:gs pos="96300">
                <a:srgbClr val="DDDDDD"/>
              </a:gs>
              <a:gs pos="100000">
                <a:srgbClr val="C0C0C0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1" tIns="34295" rIns="68591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6" name="标题 1"/>
          <p:cNvSpPr txBox="1"/>
          <p:nvPr userDrawn="1"/>
        </p:nvSpPr>
        <p:spPr>
          <a:xfrm>
            <a:off x="498132" y="295558"/>
            <a:ext cx="2529400" cy="300332"/>
          </a:xfrm>
          <a:prstGeom prst="rect">
            <a:avLst/>
          </a:prstGeom>
        </p:spPr>
        <p:txBody>
          <a:bodyPr vert="horz" lIns="68591" tIns="34295" rIns="68591" bIns="34295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Android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应用开发技术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9355FA-65EE-C1E0-743A-01B67DFAD2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3256"/>
            <a:ext cx="927762" cy="9099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156819"/>
            <a:ext cx="7632848" cy="60120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9" y="1119475"/>
            <a:ext cx="8353424" cy="3843756"/>
          </a:xfrm>
        </p:spPr>
        <p:txBody>
          <a:bodyPr/>
          <a:lstStyle>
            <a:lvl1pPr>
              <a:spcAft>
                <a:spcPts val="400"/>
              </a:spcAft>
              <a:defRPr/>
            </a:lvl1pPr>
            <a:lvl2pPr>
              <a:spcAft>
                <a:spcPts val="400"/>
              </a:spcAft>
              <a:defRPr/>
            </a:lvl2pPr>
            <a:lvl3pPr>
              <a:spcAft>
                <a:spcPts val="400"/>
              </a:spcAft>
              <a:defRPr/>
            </a:lvl3pPr>
            <a:lvl4pPr>
              <a:spcAft>
                <a:spcPts val="400"/>
              </a:spcAft>
              <a:defRPr/>
            </a:lvl4pPr>
            <a:lvl5pPr>
              <a:spcAft>
                <a:spcPts val="400"/>
              </a:spcAft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156819"/>
            <a:ext cx="7488832" cy="60120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7" y="938883"/>
            <a:ext cx="4105275" cy="4323626"/>
          </a:xfrm>
        </p:spPr>
        <p:txBody>
          <a:bodyPr/>
          <a:lstStyle>
            <a:lvl1pPr>
              <a:defRPr sz="2335"/>
            </a:lvl1pPr>
            <a:lvl2pPr>
              <a:defRPr sz="2000"/>
            </a:lvl2pPr>
            <a:lvl3pPr>
              <a:defRPr sz="167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7" y="938883"/>
            <a:ext cx="4105275" cy="4323626"/>
          </a:xfrm>
        </p:spPr>
        <p:txBody>
          <a:bodyPr/>
          <a:lstStyle>
            <a:lvl1pPr>
              <a:defRPr sz="2335"/>
            </a:lvl1pPr>
            <a:lvl2pPr>
              <a:defRPr sz="2000"/>
            </a:lvl2pPr>
            <a:lvl3pPr>
              <a:defRPr sz="167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156819"/>
            <a:ext cx="7560840" cy="60120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288" y="938883"/>
            <a:ext cx="4105275" cy="533666"/>
          </a:xfrm>
        </p:spPr>
        <p:txBody>
          <a:bodyPr anchor="ctr" anchorCtr="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5288" y="1538885"/>
            <a:ext cx="4102100" cy="3723624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67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335">
                <a:solidFill>
                  <a:schemeClr val="tx1"/>
                </a:solidFill>
              </a:defRPr>
            </a:lvl4pPr>
            <a:lvl5pPr>
              <a:defRPr sz="1335">
                <a:solidFill>
                  <a:schemeClr val="tx1"/>
                </a:solidFill>
              </a:defRPr>
            </a:lvl5pPr>
            <a:lvl6pPr>
              <a:defRPr sz="1335"/>
            </a:lvl6pPr>
            <a:lvl7pPr>
              <a:defRPr sz="1335"/>
            </a:lvl7pPr>
            <a:lvl8pPr>
              <a:defRPr sz="1335"/>
            </a:lvl8pPr>
            <a:lvl9pPr>
              <a:defRPr sz="13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3437" y="938883"/>
            <a:ext cx="4105275" cy="533666"/>
          </a:xfrm>
        </p:spPr>
        <p:txBody>
          <a:bodyPr anchor="ctr" anchorCtr="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538885"/>
            <a:ext cx="4103688" cy="3723624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67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335">
                <a:solidFill>
                  <a:schemeClr val="tx1"/>
                </a:solidFill>
              </a:defRPr>
            </a:lvl4pPr>
            <a:lvl5pPr>
              <a:defRPr sz="1335">
                <a:solidFill>
                  <a:schemeClr val="tx1"/>
                </a:solidFill>
              </a:defRPr>
            </a:lvl5pPr>
            <a:lvl6pPr>
              <a:defRPr sz="1335"/>
            </a:lvl6pPr>
            <a:lvl7pPr>
              <a:defRPr sz="1335"/>
            </a:lvl7pPr>
            <a:lvl8pPr>
              <a:defRPr sz="1335"/>
            </a:lvl8pPr>
            <a:lvl9pPr>
              <a:defRPr sz="13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156819"/>
            <a:ext cx="7632848" cy="6012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055" y="97290"/>
            <a:ext cx="8353425" cy="5906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38883"/>
            <a:ext cx="5173663" cy="4323626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67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335">
                <a:solidFill>
                  <a:schemeClr val="tx1"/>
                </a:solidFill>
              </a:defRPr>
            </a:lvl4pPr>
            <a:lvl5pPr>
              <a:defRPr sz="1335">
                <a:solidFill>
                  <a:schemeClr val="tx1"/>
                </a:solidFill>
              </a:defRPr>
            </a:lvl5pPr>
            <a:lvl6pPr>
              <a:defRPr sz="1670"/>
            </a:lvl6pPr>
            <a:lvl7pPr>
              <a:defRPr sz="1670"/>
            </a:lvl7pPr>
            <a:lvl8pPr>
              <a:defRPr sz="1670"/>
            </a:lvl8pPr>
            <a:lvl9pPr>
              <a:defRPr sz="16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52120" y="938883"/>
            <a:ext cx="3070225" cy="4323626"/>
          </a:xfrm>
        </p:spPr>
        <p:txBody>
          <a:bodyPr>
            <a:normAutofit/>
          </a:bodyPr>
          <a:lstStyle>
            <a:lvl1pPr marL="0" indent="0">
              <a:buNone/>
              <a:defRPr sz="1335">
                <a:solidFill>
                  <a:schemeClr val="tx1"/>
                </a:solidFill>
              </a:defRPr>
            </a:lvl1pPr>
            <a:lvl2pPr marL="381000" indent="0">
              <a:buNone/>
              <a:defRPr sz="1000"/>
            </a:lvl2pPr>
            <a:lvl3pPr marL="762635" indent="0">
              <a:buNone/>
              <a:defRPr sz="835"/>
            </a:lvl3pPr>
            <a:lvl4pPr marL="1143635" indent="0">
              <a:buNone/>
              <a:defRPr sz="750"/>
            </a:lvl4pPr>
            <a:lvl5pPr marL="1525270" indent="0">
              <a:buNone/>
              <a:defRPr sz="750"/>
            </a:lvl5pPr>
            <a:lvl6pPr marL="1906270" indent="0">
              <a:buNone/>
              <a:defRPr sz="750"/>
            </a:lvl6pPr>
            <a:lvl7pPr marL="2288540" indent="0">
              <a:buNone/>
              <a:defRPr sz="750"/>
            </a:lvl7pPr>
            <a:lvl8pPr marL="2670175" indent="0">
              <a:buNone/>
              <a:defRPr sz="750"/>
            </a:lvl8pPr>
            <a:lvl9pPr marL="305117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7" y="4134294"/>
            <a:ext cx="8353425" cy="472752"/>
          </a:xfrm>
        </p:spPr>
        <p:txBody>
          <a:bodyPr anchor="b"/>
          <a:lstStyle>
            <a:lvl1pPr algn="l">
              <a:defRPr sz="167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95287" y="938883"/>
            <a:ext cx="8353425" cy="3122793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2670"/>
            </a:lvl1pPr>
            <a:lvl2pPr marL="381000" indent="0">
              <a:buNone/>
              <a:defRPr sz="2335"/>
            </a:lvl2pPr>
            <a:lvl3pPr marL="762635" indent="0">
              <a:buNone/>
              <a:defRPr sz="2000"/>
            </a:lvl3pPr>
            <a:lvl4pPr marL="1143635" indent="0">
              <a:buNone/>
              <a:defRPr sz="1670"/>
            </a:lvl4pPr>
            <a:lvl5pPr marL="1525270" indent="0">
              <a:buNone/>
              <a:defRPr sz="1670"/>
            </a:lvl5pPr>
            <a:lvl6pPr marL="1906270" indent="0">
              <a:buNone/>
              <a:defRPr sz="1670"/>
            </a:lvl6pPr>
            <a:lvl7pPr marL="2288540" indent="0">
              <a:buNone/>
              <a:defRPr sz="1670"/>
            </a:lvl7pPr>
            <a:lvl8pPr marL="2670175" indent="0">
              <a:buNone/>
              <a:defRPr sz="1670"/>
            </a:lvl8pPr>
            <a:lvl9pPr marL="3051175" indent="0">
              <a:buNone/>
              <a:defRPr sz="1670"/>
            </a:lvl9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95287" y="4607047"/>
            <a:ext cx="8353425" cy="671387"/>
          </a:xfrm>
        </p:spPr>
        <p:txBody>
          <a:bodyPr/>
          <a:lstStyle>
            <a:lvl1pPr marL="0" indent="0">
              <a:buNone/>
              <a:defRPr sz="1170">
                <a:solidFill>
                  <a:schemeClr val="tx1"/>
                </a:solidFill>
              </a:defRPr>
            </a:lvl1pPr>
            <a:lvl2pPr marL="381000" indent="0">
              <a:buNone/>
              <a:defRPr sz="1000"/>
            </a:lvl2pPr>
            <a:lvl3pPr marL="762635" indent="0">
              <a:buNone/>
              <a:defRPr sz="835"/>
            </a:lvl3pPr>
            <a:lvl4pPr marL="1143635" indent="0">
              <a:buNone/>
              <a:defRPr sz="750"/>
            </a:lvl4pPr>
            <a:lvl5pPr marL="1525270" indent="0">
              <a:buNone/>
              <a:defRPr sz="750"/>
            </a:lvl5pPr>
            <a:lvl6pPr marL="1906270" indent="0">
              <a:buNone/>
              <a:defRPr sz="750"/>
            </a:lvl6pPr>
            <a:lvl7pPr marL="2288540" indent="0">
              <a:buNone/>
              <a:defRPr sz="750"/>
            </a:lvl7pPr>
            <a:lvl8pPr marL="2670175" indent="0">
              <a:buNone/>
              <a:defRPr sz="750"/>
            </a:lvl8pPr>
            <a:lvl9pPr marL="305117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SLIDEtoME\TP模板\TP-01-00001-\bg3.jp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3" b="57009"/>
          <a:stretch>
            <a:fillRect/>
          </a:stretch>
        </p:blipFill>
        <p:spPr bwMode="auto">
          <a:xfrm flipH="1">
            <a:off x="0" y="0"/>
            <a:ext cx="9144000" cy="82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828831"/>
            <a:ext cx="9144000" cy="44984"/>
          </a:xfrm>
          <a:prstGeom prst="rect">
            <a:avLst/>
          </a:prstGeom>
          <a:gradFill>
            <a:gsLst>
              <a:gs pos="0">
                <a:srgbClr val="808080"/>
              </a:gs>
              <a:gs pos="96300">
                <a:srgbClr val="DDDDDD"/>
              </a:gs>
              <a:gs pos="100000">
                <a:srgbClr val="C0C0C0"/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91" tIns="34295" rIns="68591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31640" y="156819"/>
            <a:ext cx="7776864" cy="601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289" y="998287"/>
            <a:ext cx="8353424" cy="4264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95288" y="5383138"/>
            <a:ext cx="2133600" cy="2236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15113" y="5383138"/>
            <a:ext cx="2133600" cy="2236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9F4BA8F-7B64-4198-9505-0CB5D4D3B36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标题 1"/>
          <p:cNvSpPr txBox="1"/>
          <p:nvPr userDrawn="1"/>
        </p:nvSpPr>
        <p:spPr>
          <a:xfrm>
            <a:off x="498132" y="439068"/>
            <a:ext cx="2529400" cy="300332"/>
          </a:xfrm>
          <a:prstGeom prst="rect">
            <a:avLst/>
          </a:prstGeom>
        </p:spPr>
        <p:txBody>
          <a:bodyPr vert="horz" lIns="68591" tIns="34295" rIns="68591" bIns="34295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Android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应用开发技术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1435" y="161925"/>
            <a:ext cx="446405" cy="5772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r" defTabSz="762635" rtl="0" eaLnBrk="1" latinLnBrk="0" hangingPunct="1">
        <a:spcBef>
          <a:spcPct val="0"/>
        </a:spcBef>
        <a:buNone/>
        <a:defRPr sz="267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762635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19760" indent="-238760" algn="l" defTabSz="762635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1670" kern="1200">
          <a:solidFill>
            <a:schemeClr val="tx1"/>
          </a:solidFill>
          <a:latin typeface="+mn-lt"/>
          <a:ea typeface="+mn-ea"/>
          <a:cs typeface="+mn-cs"/>
        </a:defRPr>
      </a:lvl2pPr>
      <a:lvl3pPr marL="953135" indent="-190500" algn="l" defTabSz="762635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34770" indent="-190500" algn="l" defTabSz="762635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1335" kern="1200">
          <a:solidFill>
            <a:schemeClr val="tx1"/>
          </a:solidFill>
          <a:latin typeface="+mn-lt"/>
          <a:ea typeface="+mn-ea"/>
          <a:cs typeface="+mn-cs"/>
        </a:defRPr>
      </a:lvl4pPr>
      <a:lvl5pPr marL="1715770" indent="-190500" algn="l" defTabSz="762635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1335" kern="1200">
          <a:solidFill>
            <a:schemeClr val="tx1"/>
          </a:solidFill>
          <a:latin typeface="+mn-lt"/>
          <a:ea typeface="+mn-ea"/>
          <a:cs typeface="+mn-cs"/>
        </a:defRPr>
      </a:lvl5pPr>
      <a:lvl6pPr marL="2098040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7pPr>
      <a:lvl8pPr marL="286067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90500" algn="l" defTabSz="762635" rtl="0" eaLnBrk="1" latinLnBrk="0" hangingPunct="1">
        <a:spcBef>
          <a:spcPts val="8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8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0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dirty="0">
                <a:solidFill>
                  <a:schemeClr val="accent1"/>
                </a:solidFill>
              </a:rPr>
              <a:t>Android高级控件ListView和RecyclerView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7500" lnSpcReduction="10000"/>
          </a:bodyPr>
          <a:lstStyle/>
          <a:p>
            <a:pPr lvl="0"/>
            <a:endParaRPr lang="zh-CN" altLang="en-US" dirty="0">
              <a:solidFill>
                <a:schemeClr val="accent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z="900" smtClean="0"/>
              <a:t>1</a:t>
            </a:fld>
            <a:endParaRPr lang="zh-CN" altLang="en-US" sz="900" dirty="0"/>
          </a:p>
        </p:txBody>
      </p:sp>
      <p:sp>
        <p:nvSpPr>
          <p:cNvPr id="5" name="文本框 4"/>
          <p:cNvSpPr txBox="1"/>
          <p:nvPr/>
        </p:nvSpPr>
        <p:spPr>
          <a:xfrm>
            <a:off x="610870" y="23323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1634490" y="184150"/>
            <a:ext cx="7433945" cy="5740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 1：使用 ListView 控件</a:t>
            </a:r>
            <a:r>
              <a:rPr 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</a:t>
            </a:r>
            <a:r>
              <a:rPr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通讯录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b="1" dirty="0">
                <a:solidFill>
                  <a:srgbClr val="009ED6"/>
                </a:solidFill>
                <a:sym typeface="+mn-ea"/>
              </a:rPr>
              <a:t>案例 1：使用 ListView 控件完成通讯录开发</a:t>
            </a:r>
          </a:p>
        </p:txBody>
      </p:sp>
      <p:sp>
        <p:nvSpPr>
          <p:cNvPr id="17" name="矩形 16"/>
          <p:cNvSpPr/>
          <p:nvPr/>
        </p:nvSpPr>
        <p:spPr>
          <a:xfrm>
            <a:off x="1222780" y="1681825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需求描述：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994037" y="2024700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59885" y="1753671"/>
            <a:ext cx="371678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设计一个通讯录</a:t>
            </a:r>
            <a:r>
              <a:rPr lang="en-US" altLang="zh-CN" sz="1260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，以列表的方式展示通讯录</a:t>
            </a:r>
          </a:p>
        </p:txBody>
      </p:sp>
      <p:sp>
        <p:nvSpPr>
          <p:cNvPr id="23" name="矩形 22"/>
          <p:cNvSpPr/>
          <p:nvPr/>
        </p:nvSpPr>
        <p:spPr>
          <a:xfrm>
            <a:off x="1224982" y="2504501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技术要点：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31603" y="2543985"/>
            <a:ext cx="3007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0" dirty="0" err="1">
                <a:latin typeface="微软雅黑" panose="020B0503020204020204" charset="-122"/>
                <a:ea typeface="微软雅黑" panose="020B0503020204020204" charset="-122"/>
              </a:rPr>
              <a:t>ListView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控件和</a:t>
            </a:r>
            <a:r>
              <a:rPr lang="en-US" altLang="zh-CN" sz="1400" dirty="0" err="1">
                <a:sym typeface="+mn-ea"/>
              </a:rPr>
              <a:t>ArrayAdapter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的使用。</a:t>
            </a:r>
            <a:endParaRPr lang="zh-CN" altLang="en-US" sz="1260" dirty="0"/>
          </a:p>
        </p:txBody>
      </p:sp>
      <p:sp>
        <p:nvSpPr>
          <p:cNvPr id="47" name="文本框 46"/>
          <p:cNvSpPr txBox="1"/>
          <p:nvPr/>
        </p:nvSpPr>
        <p:spPr>
          <a:xfrm>
            <a:off x="2057453" y="3573089"/>
            <a:ext cx="4686333" cy="121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zh-CN" sz="126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在布局文件中添加</a:t>
            </a:r>
            <a:r>
              <a:rPr lang="en-US" altLang="zh-CN" sz="126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Li</a:t>
            </a:r>
            <a:r>
              <a:rPr lang="en-US" altLang="zh-CN" sz="1260" kern="0" dirty="0" err="1">
                <a:sym typeface="+mn-ea"/>
              </a:rPr>
              <a:t>stView</a:t>
            </a:r>
            <a:r>
              <a:rPr lang="zh-CN" altLang="zh-CN" sz="126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控件</a:t>
            </a:r>
            <a:r>
              <a:rPr lang="zh-CN" altLang="en-US" sz="126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及设置一行数据的布局文件</a:t>
            </a:r>
            <a:endParaRPr lang="en-US" altLang="zh-CN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初始化联系人数据，将联系人数据存储在一个数组中</a:t>
            </a:r>
            <a:endParaRPr lang="en-US" altLang="zh-CN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使用</a:t>
            </a:r>
            <a:r>
              <a:rPr lang="en-US" altLang="zh-CN" sz="1260" kern="0" dirty="0" err="1">
                <a:sym typeface="+mn-ea"/>
              </a:rPr>
              <a:t>ArrayAdapter</a:t>
            </a:r>
            <a:r>
              <a:rPr lang="zh-CN" altLang="en-US" sz="1260" kern="0" dirty="0">
                <a:sym typeface="+mn-ea"/>
              </a:rPr>
              <a:t>适配联系人数据</a:t>
            </a:r>
            <a:endParaRPr lang="en-US" altLang="zh-CN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在</a:t>
            </a:r>
            <a:r>
              <a:rPr lang="en-US" altLang="zh-CN" sz="1260" kern="0" dirty="0" err="1">
                <a:sym typeface="+mn-ea"/>
              </a:rPr>
              <a:t>ListView</a:t>
            </a:r>
            <a:r>
              <a:rPr lang="zh-CN" altLang="en-US" sz="1260" kern="0" dirty="0">
                <a:sym typeface="+mn-ea"/>
              </a:rPr>
              <a:t>控件中显示通讯录</a:t>
            </a:r>
            <a:endParaRPr lang="zh-CN" altLang="en-US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06253" y="1676648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1</a:t>
            </a:r>
            <a:endParaRPr lang="zh-CN" altLang="en-US" sz="2160" b="1" dirty="0"/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1065680" y="2839263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0" name="椭圆 49"/>
          <p:cNvSpPr/>
          <p:nvPr/>
        </p:nvSpPr>
        <p:spPr>
          <a:xfrm>
            <a:off x="796528" y="2510813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2</a:t>
            </a:r>
            <a:endParaRPr lang="zh-CN" altLang="en-US" sz="216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796290" y="3168015"/>
            <a:ext cx="5911850" cy="401320"/>
            <a:chOff x="1254" y="7136"/>
            <a:chExt cx="9310" cy="632"/>
          </a:xfrm>
        </p:grpSpPr>
        <p:cxnSp>
          <p:nvCxnSpPr>
            <p:cNvPr id="51" name="直接连接符 50"/>
            <p:cNvCxnSpPr/>
            <p:nvPr/>
          </p:nvCxnSpPr>
          <p:spPr>
            <a:xfrm flipV="1">
              <a:off x="1678" y="7653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2" name="椭圆 51"/>
            <p:cNvSpPr/>
            <p:nvPr/>
          </p:nvSpPr>
          <p:spPr>
            <a:xfrm>
              <a:off x="1254" y="7136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3</a:t>
              </a:r>
              <a:endParaRPr lang="zh-CN" altLang="en-US" sz="2160" b="1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937" y="7147"/>
              <a:ext cx="3493" cy="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步骤描述：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4" name="图片 23" descr="U8OG{F`HHKX`SS2T87TK)Q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728" y="1249218"/>
            <a:ext cx="2132518" cy="3489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sz="2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 1：使用 ListView 控件</a:t>
            </a:r>
            <a:r>
              <a:rPr lang="zh-CN" sz="2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</a:t>
            </a:r>
            <a:r>
              <a:rPr sz="2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通讯录</a:t>
            </a:r>
            <a:endParaRPr lang="zh-CN" altLang="en-US" sz="27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b="1" dirty="0">
                <a:solidFill>
                  <a:srgbClr val="009ED6"/>
                </a:solidFill>
                <a:sym typeface="+mn-ea"/>
              </a:rPr>
              <a:t>案例 1：使用 ListView 控件完成通讯录开发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413837" cy="886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主布局文件中加入</a:t>
            </a:r>
            <a:r>
              <a:rPr lang="en-US" altLang="zh-CN" sz="1260" kern="0" dirty="0" err="1">
                <a:sym typeface="+mn-ea"/>
              </a:rPr>
              <a:t>ListView</a:t>
            </a:r>
            <a:r>
              <a:rPr lang="zh-CN" altLang="en-US" sz="1260" kern="0" dirty="0">
                <a:sym typeface="+mn-ea"/>
              </a:rPr>
              <a:t>控件</a:t>
            </a:r>
            <a:r>
              <a:rPr lang="en-US" altLang="zh-CN" sz="1260" kern="0" dirty="0">
                <a:sym typeface="+mn-ea"/>
              </a:rPr>
              <a:t>,</a:t>
            </a:r>
            <a:r>
              <a:rPr lang="zh-CN" altLang="en-US" sz="1260" kern="0" dirty="0">
                <a:sym typeface="+mn-ea"/>
              </a:rPr>
              <a:t>作为存放数据的一个容器。</a:t>
            </a:r>
            <a:endParaRPr lang="en-US" altLang="zh-CN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列表每行内容布局采用</a:t>
            </a:r>
            <a:r>
              <a:rPr lang="en-US" altLang="zh-CN" sz="1260" kern="0" dirty="0">
                <a:sym typeface="+mn-ea"/>
              </a:rPr>
              <a:t>R.layout.simple_list_item_1</a:t>
            </a:r>
            <a:r>
              <a:rPr lang="zh-CN" altLang="en-US" sz="1260" kern="0" dirty="0">
                <a:sym typeface="+mn-ea"/>
              </a:rPr>
              <a:t>布局（</a:t>
            </a:r>
            <a:r>
              <a:rPr lang="en-US" altLang="zh-CN" sz="1260" kern="0" dirty="0">
                <a:sym typeface="+mn-ea"/>
              </a:rPr>
              <a:t>Android</a:t>
            </a:r>
            <a:r>
              <a:rPr lang="zh-CN" altLang="en-US" sz="1260" kern="0" dirty="0">
                <a:sym typeface="+mn-ea"/>
              </a:rPr>
              <a:t>系统默认的一个简单布局文件），该布局文件仅包含一个文本。</a:t>
            </a:r>
            <a:endParaRPr lang="zh-CN" altLang="en-US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8"/>
            <a:ext cx="5830647" cy="401321"/>
            <a:chOff x="1270" y="2640"/>
            <a:chExt cx="9182" cy="632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编写布局文件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1</a:t>
              </a:r>
              <a:endParaRPr lang="zh-CN" altLang="en-US" sz="2160" b="1" dirty="0"/>
            </a:p>
          </p:txBody>
        </p:sp>
      </p:grpSp>
      <p:pic>
        <p:nvPicPr>
          <p:cNvPr id="12" name="图片 11"/>
          <p:cNvPicPr/>
          <p:nvPr/>
        </p:nvPicPr>
        <p:blipFill>
          <a:blip r:embed="rId2"/>
          <a:srcRect b="66027"/>
          <a:stretch>
            <a:fillRect/>
          </a:stretch>
        </p:blipFill>
        <p:spPr>
          <a:xfrm>
            <a:off x="1246994" y="3211079"/>
            <a:ext cx="2028862" cy="144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sz="2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 1：使用 ListView 控件</a:t>
            </a:r>
            <a:r>
              <a:rPr lang="zh-CN" sz="2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</a:t>
            </a:r>
            <a:r>
              <a:rPr sz="2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通讯录</a:t>
            </a:r>
            <a:endParaRPr lang="zh-CN" altLang="en-US" sz="27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b="1" dirty="0">
                <a:solidFill>
                  <a:srgbClr val="009ED6"/>
                </a:solidFill>
                <a:sym typeface="+mn-ea"/>
              </a:rPr>
              <a:t>案例 1：使用 ListView 控件完成通讯录开发</a:t>
            </a: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413837" cy="92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初始化联系人数据，将联系人数据存储在一个数组中。</a:t>
            </a:r>
            <a:endParaRPr lang="en-US" altLang="zh-CN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使用</a:t>
            </a:r>
            <a:r>
              <a:rPr lang="en-US" altLang="zh-CN" sz="1260" kern="0" dirty="0" err="1">
                <a:sym typeface="+mn-ea"/>
              </a:rPr>
              <a:t>ArrayAdapter</a:t>
            </a:r>
            <a:r>
              <a:rPr lang="zh-CN" altLang="en-US" sz="1260" kern="0" dirty="0">
                <a:sym typeface="+mn-ea"/>
              </a:rPr>
              <a:t>适配联系人数据。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在</a:t>
            </a:r>
            <a:r>
              <a:rPr lang="en-US" altLang="zh-CN" sz="1260" kern="0" dirty="0" err="1">
                <a:sym typeface="+mn-ea"/>
              </a:rPr>
              <a:t>ListView</a:t>
            </a:r>
            <a:r>
              <a:rPr lang="zh-CN" altLang="en-US" sz="1260" kern="0" dirty="0">
                <a:sym typeface="+mn-ea"/>
              </a:rPr>
              <a:t>控件中显示通讯录。</a:t>
            </a:r>
            <a:endParaRPr lang="zh-CN" altLang="en-US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8"/>
            <a:ext cx="5830647" cy="401321"/>
            <a:chOff x="1270" y="2640"/>
            <a:chExt cx="9182" cy="632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业务功能实现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2</a:t>
              </a:r>
              <a:endParaRPr lang="zh-CN" altLang="en-US" sz="2160" b="1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92" y="3152970"/>
            <a:ext cx="4849059" cy="25176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52678" y="5092129"/>
            <a:ext cx="4747514" cy="3600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1461337" y="3828038"/>
            <a:ext cx="4747514" cy="2503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290" name="图片 6" descr="U8OG{F`HHKX`SS2T87TK)Q0"/>
          <p:cNvPicPr>
            <a:picLocks noChangeAspect="1"/>
          </p:cNvPicPr>
          <p:nvPr/>
        </p:nvPicPr>
        <p:blipFill>
          <a:blip r:embed="rId3"/>
          <a:srcRect b="27521"/>
          <a:stretch>
            <a:fillRect/>
          </a:stretch>
        </p:blipFill>
        <p:spPr>
          <a:xfrm>
            <a:off x="5698490" y="2406015"/>
            <a:ext cx="3163570" cy="3094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266954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</a:rPr>
              <a:t>BaseAdapter 介绍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20775" y="1355725"/>
            <a:ext cx="7479665" cy="40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BaseAdapter是使用得比较多，适用于ListView、GridView、Spinner等控件适配器，通过重写getView方法，展示自定义视图。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BaseAdater的四个抽象方法：getItem(int)，getItemId(int)，getCount()，getView(int,View,ViewGroup)</a:t>
            </a:r>
          </a:p>
        </p:txBody>
      </p:sp>
      <p:sp>
        <p:nvSpPr>
          <p:cNvPr id="3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BaseAdapter 介绍</a:t>
            </a:r>
          </a:p>
        </p:txBody>
      </p:sp>
      <p:pic>
        <p:nvPicPr>
          <p:cNvPr id="2" name="图片 1" descr="QQ截图20210818084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5" y="3205480"/>
            <a:ext cx="7566660" cy="1659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266954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</a:rPr>
              <a:t>BaseAdapter 介绍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20775" y="1355725"/>
            <a:ext cx="7479665" cy="40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getView()方法返回我们任意想要的布局类型，是 4 个方法中最重要的方法。在实际开发过程中，我们还会使用到 convertView、ViewHolder 来优化 ListView，以提升用户的体验。</a:t>
            </a:r>
          </a:p>
        </p:txBody>
      </p:sp>
      <p:sp>
        <p:nvSpPr>
          <p:cNvPr id="3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BaseAdapter 介绍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/>
          <p:nvPr/>
        </p:nvSpPr>
        <p:spPr>
          <a:xfrm>
            <a:off x="4427985" y="74474"/>
            <a:ext cx="4608512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BaseAdapter 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292354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sz="2000" b="1">
                <a:solidFill>
                  <a:srgbClr val="009ED6"/>
                </a:solidFill>
                <a:sym typeface="+mn-ea"/>
              </a:rPr>
              <a:t>BaseAdapter 的使用</a:t>
            </a:r>
          </a:p>
        </p:txBody>
      </p:sp>
      <p:sp>
        <p:nvSpPr>
          <p:cNvPr id="16388" name="内容占位符 2"/>
          <p:cNvSpPr>
            <a:spLocks noGrp="1"/>
          </p:cNvSpPr>
          <p:nvPr>
            <p:ph idx="1"/>
          </p:nvPr>
        </p:nvSpPr>
        <p:spPr bwMode="auto">
          <a:xfrm>
            <a:off x="1199537" y="1385001"/>
            <a:ext cx="7188887" cy="37749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67" tIns="38133" rIns="76267" bIns="38133" numCol="1" anchor="t" anchorCtr="0" compatLnSpc="1">
            <a:normAutofit/>
          </a:bodyPr>
          <a:lstStyle/>
          <a:p>
            <a:pPr marL="457200" lvl="1" indent="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Tx/>
              <a:buFont typeface="+mj-ea"/>
              <a:buNone/>
              <a:defRPr/>
            </a:pPr>
            <a:r>
              <a:rPr sz="1500" kern="0" dirty="0">
                <a:sym typeface="+mn-ea"/>
              </a:rPr>
              <a:t>在使用 BaseAdater 时，我们需要自定义一个适配器类。该类继承 BaseAdater，并且需要重写 BaseAdater 的 4 个抽象方法：getItem()、getItemId()、getCount()、getView()。</a:t>
            </a:r>
          </a:p>
          <a:p>
            <a:pPr marL="457200" lvl="1" indent="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Tx/>
              <a:buFont typeface="+mj-ea"/>
              <a:buNone/>
              <a:defRPr/>
            </a:pPr>
            <a:endParaRPr sz="1500" kern="0" dirty="0">
              <a:sym typeface="+mn-ea"/>
            </a:endParaRPr>
          </a:p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Tx/>
              <a:buFont typeface="+mj-ea"/>
              <a:buAutoNum type="circleNumDbPlain"/>
              <a:defRPr/>
            </a:pPr>
            <a:r>
              <a:rPr sz="1500" kern="0" dirty="0">
                <a:sym typeface="+mn-ea"/>
              </a:rPr>
              <a:t> </a:t>
            </a:r>
            <a:r>
              <a:rPr lang="zh-CN" altLang="en-US" sz="1500" kern="0" dirty="0">
                <a:sym typeface="+mn-ea"/>
              </a:rPr>
              <a:t>通过调用 </a:t>
            </a:r>
            <a:r>
              <a:rPr lang="en-US" sz="1500" kern="0" dirty="0" err="1">
                <a:sym typeface="+mn-ea"/>
              </a:rPr>
              <a:t>getCount</a:t>
            </a:r>
            <a:r>
              <a:rPr lang="en-US" sz="1500" kern="0" dirty="0">
                <a:sym typeface="+mn-ea"/>
              </a:rPr>
              <a:t>() </a:t>
            </a:r>
            <a:r>
              <a:rPr lang="zh-CN" altLang="en-US" sz="1500" kern="0" dirty="0">
                <a:sym typeface="+mn-ea"/>
              </a:rPr>
              <a:t>获取 </a:t>
            </a:r>
            <a:r>
              <a:rPr lang="en-US" sz="1500" kern="0" dirty="0" err="1">
                <a:sym typeface="+mn-ea"/>
              </a:rPr>
              <a:t>ListView</a:t>
            </a:r>
            <a:r>
              <a:rPr lang="en-US" sz="1500" kern="0" dirty="0">
                <a:sym typeface="+mn-ea"/>
              </a:rPr>
              <a:t> </a:t>
            </a:r>
            <a:r>
              <a:rPr lang="zh-CN" altLang="en-US" sz="1500" kern="0" dirty="0">
                <a:sym typeface="+mn-ea"/>
              </a:rPr>
              <a:t>的长度（</a:t>
            </a:r>
            <a:r>
              <a:rPr lang="en-US" sz="1500" kern="0" dirty="0">
                <a:sym typeface="+mn-ea"/>
              </a:rPr>
              <a:t>item </a:t>
            </a:r>
            <a:r>
              <a:rPr lang="zh-CN" altLang="en-US" sz="1500" kern="0" dirty="0">
                <a:sym typeface="+mn-ea"/>
              </a:rPr>
              <a:t>的个数）。</a:t>
            </a:r>
          </a:p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Tx/>
              <a:buFont typeface="+mj-ea"/>
              <a:buAutoNum type="circleNumDbPlain"/>
              <a:defRPr/>
            </a:pPr>
            <a:r>
              <a:rPr lang="zh-CN" altLang="en-US" sz="1500" kern="0" dirty="0">
                <a:sym typeface="+mn-ea"/>
              </a:rPr>
              <a:t>通过调用</a:t>
            </a:r>
            <a:r>
              <a:rPr lang="en-US" sz="1500" kern="0" dirty="0" err="1">
                <a:sym typeface="+mn-ea"/>
              </a:rPr>
              <a:t>getView</a:t>
            </a:r>
            <a:r>
              <a:rPr lang="en-US" sz="1500" kern="0" dirty="0">
                <a:sym typeface="+mn-ea"/>
              </a:rPr>
              <a:t>() ，</a:t>
            </a:r>
            <a:r>
              <a:rPr lang="zh-CN" altLang="en-US" sz="1500" kern="0" dirty="0">
                <a:sym typeface="+mn-ea"/>
              </a:rPr>
              <a:t>根据 </a:t>
            </a:r>
            <a:r>
              <a:rPr lang="en-US" sz="1500" kern="0" dirty="0" err="1">
                <a:sym typeface="+mn-ea"/>
              </a:rPr>
              <a:t>ListView</a:t>
            </a:r>
            <a:r>
              <a:rPr lang="en-US" sz="1500" kern="0" dirty="0">
                <a:sym typeface="+mn-ea"/>
              </a:rPr>
              <a:t> </a:t>
            </a:r>
            <a:r>
              <a:rPr lang="zh-CN" altLang="en-US" sz="1500" kern="0" dirty="0">
                <a:sym typeface="+mn-ea"/>
              </a:rPr>
              <a:t>的长度逐一绘制 </a:t>
            </a:r>
            <a:r>
              <a:rPr lang="en-US" sz="1500" kern="0" dirty="0" err="1">
                <a:sym typeface="+mn-ea"/>
              </a:rPr>
              <a:t>ListView</a:t>
            </a:r>
            <a:r>
              <a:rPr lang="en-US" sz="1500" kern="0" dirty="0">
                <a:sym typeface="+mn-ea"/>
              </a:rPr>
              <a:t> </a:t>
            </a:r>
            <a:r>
              <a:rPr lang="zh-CN" altLang="en-US" sz="1500" kern="0" dirty="0">
                <a:sym typeface="+mn-ea"/>
              </a:rPr>
              <a:t>的每一行。</a:t>
            </a:r>
          </a:p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Tx/>
              <a:buFont typeface="+mj-ea"/>
              <a:buAutoNum type="circleNumDbPlain"/>
              <a:defRPr/>
            </a:pPr>
            <a:r>
              <a:rPr lang="zh-CN" altLang="en-US" sz="1500" kern="0" dirty="0">
                <a:sym typeface="+mn-ea"/>
              </a:rPr>
              <a:t>通过 </a:t>
            </a:r>
            <a:r>
              <a:rPr lang="en-US" sz="1500" kern="0" dirty="0" err="1">
                <a:sym typeface="+mn-ea"/>
              </a:rPr>
              <a:t>getItem</a:t>
            </a:r>
            <a:r>
              <a:rPr lang="en-US" sz="1500" kern="0" dirty="0">
                <a:sym typeface="+mn-ea"/>
              </a:rPr>
              <a:t>() </a:t>
            </a:r>
            <a:r>
              <a:rPr lang="en-US" sz="1500" kern="0" dirty="0" err="1">
                <a:sym typeface="+mn-ea"/>
              </a:rPr>
              <a:t>getItemId</a:t>
            </a:r>
            <a:r>
              <a:rPr lang="en-US" sz="1500" kern="0" dirty="0">
                <a:sym typeface="+mn-ea"/>
              </a:rPr>
              <a:t>() </a:t>
            </a:r>
            <a:r>
              <a:rPr lang="zh-CN" altLang="en-US" sz="1500" kern="0" dirty="0">
                <a:sym typeface="+mn-ea"/>
              </a:rPr>
              <a:t>来获取 </a:t>
            </a:r>
            <a:r>
              <a:rPr lang="en-US" sz="1500" kern="0" dirty="0">
                <a:sym typeface="+mn-ea"/>
              </a:rPr>
              <a:t>Adapter </a:t>
            </a:r>
            <a:r>
              <a:rPr lang="zh-CN" altLang="en-US" sz="1500" kern="0" dirty="0">
                <a:sym typeface="+mn-ea"/>
              </a:rPr>
              <a:t>中的数据。</a:t>
            </a:r>
          </a:p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Tx/>
              <a:buFont typeface="+mj-ea"/>
              <a:buAutoNum type="circleNumDbPlain"/>
              <a:defRPr/>
            </a:pPr>
            <a:r>
              <a:rPr lang="zh-CN" altLang="zh-CN" sz="1500" kern="0" dirty="0"/>
              <a:t>结合</a:t>
            </a:r>
            <a:r>
              <a:rPr lang="en-US" altLang="zh-CN" sz="1500" kern="0" dirty="0" err="1"/>
              <a:t>convertView</a:t>
            </a:r>
            <a:r>
              <a:rPr lang="zh-CN" altLang="zh-CN" sz="1500" kern="0" dirty="0"/>
              <a:t>，</a:t>
            </a:r>
            <a:r>
              <a:rPr lang="en-US" altLang="zh-CN" sz="1500" kern="0" dirty="0" err="1"/>
              <a:t>ViewHolder</a:t>
            </a:r>
            <a:r>
              <a:rPr lang="zh-CN" altLang="zh-CN" sz="1500" kern="0" dirty="0"/>
              <a:t>来提升</a:t>
            </a:r>
            <a:r>
              <a:rPr lang="en-US" altLang="zh-CN" sz="1500" kern="0" dirty="0" err="1"/>
              <a:t>ListView</a:t>
            </a:r>
            <a:r>
              <a:rPr lang="zh-CN" altLang="zh-CN" sz="1500" kern="0" dirty="0"/>
              <a:t>的运行效率</a:t>
            </a:r>
            <a:r>
              <a:rPr lang="zh-CN" altLang="en-US" sz="1500" kern="0" dirty="0"/>
              <a:t>。</a:t>
            </a:r>
            <a:endParaRPr sz="1500" kern="0" dirty="0">
              <a:sym typeface="+mn-ea"/>
            </a:endParaRPr>
          </a:p>
        </p:txBody>
      </p:sp>
      <p:sp>
        <p:nvSpPr>
          <p:cNvPr id="17413" name="Rectangle 2"/>
          <p:cNvSpPr/>
          <p:nvPr/>
        </p:nvSpPr>
        <p:spPr>
          <a:xfrm>
            <a:off x="758613" y="-160972"/>
            <a:ext cx="309880" cy="321945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sz="15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4" name="Rectangle 15"/>
          <p:cNvSpPr/>
          <p:nvPr/>
        </p:nvSpPr>
        <p:spPr>
          <a:xfrm>
            <a:off x="758613" y="-160972"/>
            <a:ext cx="309880" cy="321945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sz="15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5" name="Rectangle 17"/>
          <p:cNvSpPr/>
          <p:nvPr/>
        </p:nvSpPr>
        <p:spPr>
          <a:xfrm>
            <a:off x="758613" y="-160972"/>
            <a:ext cx="309880" cy="321945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sz="15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 descr="IPVS[EBJ}$SS4M}U]7C1]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84" y="972620"/>
            <a:ext cx="4640580" cy="4704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 2：使用 BaseAdapter 升级通讯录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b="1" dirty="0">
                <a:solidFill>
                  <a:srgbClr val="009ED6"/>
                </a:solidFill>
              </a:rPr>
              <a:t>案例 2：使用 BaseAdapter 升级通讯录</a:t>
            </a:r>
          </a:p>
        </p:txBody>
      </p:sp>
      <p:sp>
        <p:nvSpPr>
          <p:cNvPr id="17" name="矩形 16"/>
          <p:cNvSpPr/>
          <p:nvPr/>
        </p:nvSpPr>
        <p:spPr>
          <a:xfrm>
            <a:off x="1222780" y="1681825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需求描述：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994037" y="2024700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59885" y="1753671"/>
            <a:ext cx="40682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显示联系人列表，每一位联系人信息包含姓名和头像</a:t>
            </a:r>
            <a:endParaRPr sz="126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24982" y="2504501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技术要点：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31603" y="2543985"/>
            <a:ext cx="390735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6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在案例</a:t>
            </a:r>
            <a:r>
              <a:rPr lang="en-US" altLang="zh-CN" sz="126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6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基础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上使用</a:t>
            </a:r>
            <a:r>
              <a:rPr lang="en-US" sz="1260" dirty="0" err="1">
                <a:latin typeface="微软雅黑" panose="020B0503020204020204" charset="-122"/>
                <a:ea typeface="微软雅黑" panose="020B0503020204020204" charset="-122"/>
              </a:rPr>
              <a:t>BaseAdapter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替代</a:t>
            </a:r>
            <a:r>
              <a:rPr lang="en-US" sz="1260" dirty="0" err="1">
                <a:latin typeface="微软雅黑" panose="020B0503020204020204" charset="-122"/>
                <a:ea typeface="微软雅黑" panose="020B0503020204020204" charset="-122"/>
              </a:rPr>
              <a:t>ArrayAdapter</a:t>
            </a:r>
            <a:endParaRPr lang="zh-CN" altLang="en-US" sz="1260" dirty="0"/>
          </a:p>
        </p:txBody>
      </p:sp>
      <p:sp>
        <p:nvSpPr>
          <p:cNvPr id="47" name="文本框 46"/>
          <p:cNvSpPr txBox="1"/>
          <p:nvPr/>
        </p:nvSpPr>
        <p:spPr>
          <a:xfrm>
            <a:off x="2057453" y="3573089"/>
            <a:ext cx="4412251" cy="146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自定义用来显示</a:t>
            </a:r>
            <a:r>
              <a:rPr lang="en-US" altLang="zh-CN" sz="1260" kern="0" dirty="0" err="1">
                <a:sym typeface="+mn-ea"/>
              </a:rPr>
              <a:t>listView</a:t>
            </a:r>
            <a:r>
              <a:rPr lang="zh-CN" altLang="en-US" sz="1260" kern="0" dirty="0">
                <a:sym typeface="+mn-ea"/>
              </a:rPr>
              <a:t>的列表单项（含文字和图片）的布局文件</a:t>
            </a:r>
            <a:r>
              <a:rPr lang="en-US" altLang="zh-CN" sz="1260" kern="0" dirty="0">
                <a:sym typeface="+mn-ea"/>
              </a:rPr>
              <a:t>item.xml</a:t>
            </a:r>
            <a:endParaRPr lang="en-US" altLang="zh-CN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联系人对象（</a:t>
            </a:r>
            <a:r>
              <a:rPr lang="en-US" altLang="zh-CN" sz="1260" kern="0" dirty="0">
                <a:sym typeface="+mn-ea"/>
              </a:rPr>
              <a:t>Person</a:t>
            </a:r>
            <a:r>
              <a:rPr lang="zh-CN" altLang="en-US" sz="1260" kern="0" dirty="0">
                <a:sym typeface="+mn-ea"/>
              </a:rPr>
              <a:t>对象）存储在一个</a:t>
            </a:r>
            <a:r>
              <a:rPr lang="en-US" altLang="zh-CN" sz="1260" kern="0" dirty="0">
                <a:sym typeface="+mn-ea"/>
              </a:rPr>
              <a:t>List</a:t>
            </a:r>
            <a:r>
              <a:rPr lang="zh-CN" altLang="en-US" sz="1260" kern="0" dirty="0">
                <a:sym typeface="+mn-ea"/>
              </a:rPr>
              <a:t>中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继承</a:t>
            </a:r>
            <a:r>
              <a:rPr lang="en-US" altLang="zh-CN" sz="1260" kern="0" dirty="0" err="1">
                <a:sym typeface="+mn-ea"/>
              </a:rPr>
              <a:t>BaseAdapter</a:t>
            </a:r>
            <a:r>
              <a:rPr lang="zh-CN" altLang="en-US" sz="1260" kern="0" dirty="0">
                <a:sym typeface="+mn-ea"/>
              </a:rPr>
              <a:t>，自定义</a:t>
            </a:r>
            <a:r>
              <a:rPr lang="en-US" altLang="zh-CN" sz="1260" kern="0" dirty="0" err="1">
                <a:sym typeface="+mn-ea"/>
              </a:rPr>
              <a:t>PersonAdapter</a:t>
            </a:r>
            <a:r>
              <a:rPr lang="zh-CN" altLang="en-US" sz="1260" kern="0" dirty="0">
                <a:sym typeface="+mn-ea"/>
              </a:rPr>
              <a:t>适配器</a:t>
            </a:r>
            <a:endParaRPr lang="en-US" altLang="zh-CN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将</a:t>
            </a:r>
            <a:r>
              <a:rPr lang="en-US" altLang="zh-CN" sz="1260" kern="0" dirty="0" err="1">
                <a:sym typeface="+mn-ea"/>
              </a:rPr>
              <a:t>PersonAdapter</a:t>
            </a:r>
            <a:r>
              <a:rPr lang="zh-CN" altLang="en-US" sz="1260" kern="0" dirty="0">
                <a:sym typeface="+mn-ea"/>
              </a:rPr>
              <a:t>适配器绑定到</a:t>
            </a:r>
            <a:r>
              <a:rPr lang="en-US" altLang="zh-CN" sz="1260" kern="0" dirty="0" err="1">
                <a:sym typeface="+mn-ea"/>
              </a:rPr>
              <a:t>listView</a:t>
            </a:r>
            <a:endParaRPr lang="zh-CN" altLang="en-US" sz="126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06253" y="1676648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1</a:t>
            </a:r>
            <a:endParaRPr lang="zh-CN" altLang="en-US" sz="2160" b="1" dirty="0"/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1065680" y="2839263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0" name="椭圆 49"/>
          <p:cNvSpPr/>
          <p:nvPr/>
        </p:nvSpPr>
        <p:spPr>
          <a:xfrm>
            <a:off x="796528" y="2510813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2</a:t>
            </a:r>
            <a:endParaRPr lang="zh-CN" altLang="en-US" sz="216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796290" y="3168015"/>
            <a:ext cx="5911850" cy="401320"/>
            <a:chOff x="1254" y="7136"/>
            <a:chExt cx="9310" cy="632"/>
          </a:xfrm>
        </p:grpSpPr>
        <p:cxnSp>
          <p:nvCxnSpPr>
            <p:cNvPr id="51" name="直接连接符 50"/>
            <p:cNvCxnSpPr/>
            <p:nvPr/>
          </p:nvCxnSpPr>
          <p:spPr>
            <a:xfrm flipV="1">
              <a:off x="1678" y="7653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2" name="椭圆 51"/>
            <p:cNvSpPr/>
            <p:nvPr/>
          </p:nvSpPr>
          <p:spPr>
            <a:xfrm>
              <a:off x="1254" y="7136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3</a:t>
              </a:r>
              <a:endParaRPr lang="zh-CN" altLang="en-US" sz="2160" b="1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937" y="7147"/>
              <a:ext cx="3493" cy="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步骤描述：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4" name="图片 23" descr="L2M`QE][H{N`F[~C86}TT$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29" y="1119380"/>
            <a:ext cx="2087781" cy="3629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：个人通讯录列表（二）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2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：个人通讯录列表（二）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63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自定义布局文件</a:t>
            </a:r>
            <a:r>
              <a:rPr lang="en-US" altLang="zh-CN" sz="1260" kern="0" dirty="0">
                <a:sym typeface="+mn-ea"/>
              </a:rPr>
              <a:t>bookitem.xml</a:t>
            </a:r>
            <a:r>
              <a:rPr lang="zh-CN" altLang="en-US" sz="1260" kern="0" dirty="0">
                <a:sym typeface="+mn-ea"/>
              </a:rPr>
              <a:t>，采用图文结构显示</a:t>
            </a:r>
            <a:r>
              <a:rPr lang="en-US" altLang="zh-CN" sz="1260" kern="0" dirty="0" err="1">
                <a:sym typeface="+mn-ea"/>
              </a:rPr>
              <a:t>listView</a:t>
            </a:r>
            <a:r>
              <a:rPr lang="zh-CN" altLang="en-US" sz="1260" kern="0" dirty="0">
                <a:sym typeface="+mn-ea"/>
              </a:rPr>
              <a:t>的列表单项。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加入头像图片素材。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8"/>
            <a:ext cx="5830647" cy="401321"/>
            <a:chOff x="1270" y="2640"/>
            <a:chExt cx="9182" cy="632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通讯录</a:t>
              </a:r>
              <a:r>
                <a:rPr lang="en-US" altLang="zh-CN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UI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布局设计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1</a:t>
              </a:r>
              <a:endParaRPr lang="zh-CN" altLang="en-US" sz="2160" b="1" dirty="0"/>
            </a:p>
          </p:txBody>
        </p:sp>
      </p:grpSp>
      <p:pic>
        <p:nvPicPr>
          <p:cNvPr id="14" name="图片 13" descr="PL6ON)4$5IN1QN{QTOY5VQ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43" y="2668219"/>
            <a:ext cx="4542155" cy="2796540"/>
          </a:xfrm>
          <a:prstGeom prst="rect">
            <a:avLst/>
          </a:prstGeom>
        </p:spPr>
      </p:pic>
      <p:pic>
        <p:nvPicPr>
          <p:cNvPr id="270" name="图片 3"/>
          <p:cNvPicPr>
            <a:picLocks noChangeAspect="1"/>
          </p:cNvPicPr>
          <p:nvPr/>
        </p:nvPicPr>
        <p:blipFill>
          <a:blip r:embed="rId3"/>
          <a:srcRect b="42375"/>
          <a:stretch>
            <a:fillRect/>
          </a:stretch>
        </p:blipFill>
        <p:spPr>
          <a:xfrm>
            <a:off x="93345" y="3305175"/>
            <a:ext cx="2957830" cy="152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：个人通讯录列表（二）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2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：个人通讯录列表（二）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61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自定义</a:t>
            </a:r>
            <a:r>
              <a:rPr lang="en-US" altLang="zh-CN" sz="1260" kern="0" dirty="0">
                <a:sym typeface="+mn-ea"/>
              </a:rPr>
              <a:t>model</a:t>
            </a:r>
            <a:r>
              <a:rPr lang="zh-CN" altLang="en-US" sz="1260" kern="0" dirty="0">
                <a:sym typeface="+mn-ea"/>
              </a:rPr>
              <a:t>类</a:t>
            </a:r>
            <a:r>
              <a:rPr lang="en-US" altLang="zh-CN" sz="1260" kern="0" dirty="0">
                <a:sym typeface="+mn-ea"/>
              </a:rPr>
              <a:t>Person</a:t>
            </a:r>
            <a:r>
              <a:rPr lang="zh-CN" altLang="en-US" sz="1260" kern="0" dirty="0">
                <a:sym typeface="+mn-ea"/>
              </a:rPr>
              <a:t>（数据对象）。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自定义</a:t>
            </a:r>
            <a:r>
              <a:rPr lang="en-US" altLang="zh-CN" sz="1260" kern="0" dirty="0" err="1">
                <a:sym typeface="+mn-ea"/>
              </a:rPr>
              <a:t>PersonAdapter</a:t>
            </a:r>
            <a:r>
              <a:rPr lang="zh-CN" altLang="en-US" sz="1260" kern="0" dirty="0">
                <a:sym typeface="+mn-ea"/>
              </a:rPr>
              <a:t>适配器。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8"/>
            <a:ext cx="5830647" cy="417831"/>
            <a:chOff x="1270" y="2640"/>
            <a:chExt cx="9182" cy="658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en-US" altLang="zh-CN" sz="1600" b="1" dirty="0">
                  <a:solidFill>
                    <a:srgbClr val="009ED6"/>
                  </a:solidFill>
                </a:rPr>
                <a:t> </a:t>
              </a:r>
              <a:r>
                <a:rPr lang="zh-CN" altLang="en-US" sz="1600" b="1" dirty="0">
                  <a:solidFill>
                    <a:srgbClr val="009ED6"/>
                  </a:solidFill>
                </a:rPr>
                <a:t>自定义适配器</a:t>
              </a:r>
              <a:r>
                <a:rPr lang="zh-CN" altLang="en-US" sz="1600" b="1" dirty="0">
                  <a:solidFill>
                    <a:srgbClr val="009ED6"/>
                  </a:solidFill>
                  <a:sym typeface="+mn-ea"/>
                </a:rPr>
                <a:t>BaseAdapter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2</a:t>
              </a:r>
              <a:endParaRPr lang="zh-CN" altLang="en-US" sz="2160" b="1" dirty="0"/>
            </a:p>
          </p:txBody>
        </p:sp>
      </p:grpSp>
      <p:pic>
        <p:nvPicPr>
          <p:cNvPr id="13" name="图片 12" descr="5{V4X2QI]_C}S(DY~}690Y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91" y="2227722"/>
            <a:ext cx="2160748" cy="3361629"/>
          </a:xfrm>
          <a:prstGeom prst="rect">
            <a:avLst/>
          </a:prstGeom>
        </p:spPr>
      </p:pic>
      <p:pic>
        <p:nvPicPr>
          <p:cNvPr id="15" name="图片 14" descr="IPVS[EBJ}$SS4M}U]7C1]E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904" y="963730"/>
            <a:ext cx="4640580" cy="4704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：个人通讯录列表（二）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2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：个人通讯录列表（二）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31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通过适配器把数据绑定到</a:t>
            </a:r>
            <a:r>
              <a:rPr lang="en-US" altLang="zh-CN" sz="1260" kern="0" dirty="0" err="1">
                <a:sym typeface="+mn-ea"/>
              </a:rPr>
              <a:t>listView</a:t>
            </a:r>
            <a:r>
              <a:rPr lang="zh-CN" altLang="en-US" sz="1260" kern="0" dirty="0">
                <a:sym typeface="+mn-ea"/>
              </a:rPr>
              <a:t>上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8"/>
            <a:ext cx="5830647" cy="401321"/>
            <a:chOff x="1270" y="2640"/>
            <a:chExt cx="9182" cy="632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sym typeface="+mn-ea"/>
                </a:rPr>
                <a:t>绑定数据适配器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3</a:t>
              </a:r>
              <a:endParaRPr lang="zh-CN" altLang="en-US" sz="2160" b="1" dirty="0"/>
            </a:p>
          </p:txBody>
        </p:sp>
      </p:grpSp>
      <p:pic>
        <p:nvPicPr>
          <p:cNvPr id="14" name="图片 13" descr="4_L`)_@F4EGRX~NU7OT7X9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37" y="2547099"/>
            <a:ext cx="5568663" cy="2909232"/>
          </a:xfrm>
          <a:prstGeom prst="rect">
            <a:avLst/>
          </a:prstGeom>
        </p:spPr>
      </p:pic>
      <p:pic>
        <p:nvPicPr>
          <p:cNvPr id="2" name="图片 1" descr="图6.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735" y="2216150"/>
            <a:ext cx="16200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本章目标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idx="1"/>
          </p:nvPr>
        </p:nvSpPr>
        <p:spPr>
          <a:xfrm>
            <a:off x="1452880" y="1234440"/>
            <a:ext cx="6383655" cy="3843655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 err="1"/>
              <a:t>了解</a:t>
            </a:r>
            <a:r>
              <a:rPr lang="en-US" altLang="zh-CN" sz="2400" dirty="0" err="1"/>
              <a:t>ListView</a:t>
            </a:r>
            <a:r>
              <a:rPr lang="zh-CN" altLang="en-US" sz="2400" dirty="0" err="1"/>
              <a:t>控件</a:t>
            </a:r>
            <a:endParaRPr lang="en-US" altLang="zh-CN" sz="2400" dirty="0"/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 err="1"/>
              <a:t>掌握</a:t>
            </a:r>
            <a:r>
              <a:rPr lang="en-US" altLang="zh-CN" sz="2400" dirty="0" err="1"/>
              <a:t>ListView</a:t>
            </a:r>
            <a:r>
              <a:rPr lang="zh-CN" altLang="en-US" sz="2400" dirty="0" err="1"/>
              <a:t>控件</a:t>
            </a:r>
            <a:r>
              <a:rPr lang="en-US" altLang="zh-CN" sz="2400" dirty="0" err="1">
                <a:sym typeface="+mn-ea"/>
              </a:rPr>
              <a:t>的使用</a:t>
            </a:r>
            <a:endParaRPr lang="en-US" altLang="zh-CN" sz="2400" dirty="0"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 err="1">
                <a:sym typeface="+mn-ea"/>
              </a:rPr>
              <a:t>了解</a:t>
            </a:r>
            <a:r>
              <a:rPr lang="en-US" altLang="zh-CN" sz="2400" dirty="0" err="1">
                <a:sym typeface="+mn-ea"/>
              </a:rPr>
              <a:t>RecyclerView</a:t>
            </a:r>
            <a:r>
              <a:rPr lang="zh-CN" altLang="en-US" sz="2400" dirty="0" err="1">
                <a:sym typeface="+mn-ea"/>
              </a:rPr>
              <a:t>控件</a:t>
            </a:r>
            <a:endParaRPr lang="en-US" altLang="zh-CN" sz="2400" dirty="0"/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 err="1">
                <a:sym typeface="+mn-ea"/>
              </a:rPr>
              <a:t>掌握</a:t>
            </a:r>
            <a:r>
              <a:rPr lang="en-US" altLang="zh-CN" sz="2400" dirty="0" err="1">
                <a:sym typeface="+mn-ea"/>
              </a:rPr>
              <a:t>RecyclerView</a:t>
            </a:r>
            <a:r>
              <a:rPr lang="zh-CN" altLang="en-US" sz="2400" dirty="0" err="1">
                <a:sym typeface="+mn-ea"/>
              </a:rPr>
              <a:t>控件</a:t>
            </a:r>
            <a:r>
              <a:rPr lang="en-US" altLang="zh-CN" sz="2400" dirty="0" err="1">
                <a:sym typeface="+mn-ea"/>
              </a:rPr>
              <a:t>的使用</a:t>
            </a:r>
            <a:endParaRPr lang="zh-CN" altLang="en-US" sz="2400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2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2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329882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ListView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的常用</a:t>
            </a:r>
            <a:r>
              <a:rPr lang="en-US" altLang="zh-CN" sz="2000" b="1" dirty="0">
                <a:solidFill>
                  <a:srgbClr val="009ED6"/>
                </a:solidFill>
              </a:rPr>
              <a:t>Listener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20775" y="1355725"/>
            <a:ext cx="7479665" cy="40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我们在前文已经接触过 Listener，例如按钮的监听事件。ListView 控件同样拥有 Listener，它们可以响应用户的各种操作（例如单击、长按某个条目、滚动等）。</a:t>
            </a:r>
          </a:p>
        </p:txBody>
      </p:sp>
      <p:sp>
        <p:nvSpPr>
          <p:cNvPr id="2" name="标题 1"/>
          <p:cNvSpPr/>
          <p:nvPr/>
        </p:nvSpPr>
        <p:spPr>
          <a:xfrm>
            <a:off x="3112770" y="106680"/>
            <a:ext cx="5937250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sz="300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ListView 控件的 Listener 简介</a:t>
            </a:r>
          </a:p>
        </p:txBody>
      </p:sp>
      <p:pic>
        <p:nvPicPr>
          <p:cNvPr id="3" name="图片 2" descr="QQ截图20210818085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" y="2786380"/>
            <a:ext cx="7407910" cy="1377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/>
          <p:nvPr/>
        </p:nvSpPr>
        <p:spPr>
          <a:xfrm>
            <a:off x="3131841" y="74474"/>
            <a:ext cx="5931726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sz="267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ListView 控件的 Listener 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4047903" cy="1020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altLang="zh-CN" sz="2000" b="1" dirty="0" err="1">
                <a:solidFill>
                  <a:srgbClr val="009ED6"/>
                </a:solidFill>
                <a:sym typeface="+mn-ea"/>
              </a:rPr>
              <a:t>OnItemClickListener</a:t>
            </a:r>
            <a:r>
              <a:rPr lang="zh-CN" altLang="en-US" sz="2000" b="1" noProof="0" dirty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sym typeface="+mn-ea"/>
              </a:rPr>
              <a:t>使用要点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9ED6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9ED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88" name="内容占位符 2"/>
          <p:cNvSpPr>
            <a:spLocks noGrp="1"/>
          </p:cNvSpPr>
          <p:nvPr>
            <p:ph idx="1"/>
          </p:nvPr>
        </p:nvSpPr>
        <p:spPr bwMode="auto">
          <a:xfrm>
            <a:off x="1199537" y="1385001"/>
            <a:ext cx="6529101" cy="970824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67" tIns="38133" rIns="76267" bIns="38133" numCol="1" anchor="t" anchorCtr="0" compatLnSpc="1">
            <a:normAutofit/>
          </a:bodyPr>
          <a:lstStyle/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Tx/>
              <a:buFont typeface="+mj-ea"/>
              <a:buAutoNum type="circleNumDbPlain"/>
              <a:defRPr/>
            </a:pPr>
            <a:r>
              <a:rPr lang="zh-CN" altLang="en-US" sz="1500" kern="0" dirty="0">
                <a:sym typeface="+mn-ea"/>
              </a:rPr>
              <a:t>设置监听器</a:t>
            </a:r>
            <a:r>
              <a:rPr sz="1500" b="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。 </a:t>
            </a:r>
          </a:p>
          <a:p>
            <a:pPr marL="800100" lvl="1" indent="-342900" defTabSz="9144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Tx/>
              <a:buFont typeface="+mj-ea"/>
              <a:buAutoNum type="circleNumDbPlain"/>
              <a:defRPr/>
            </a:pPr>
            <a:r>
              <a:rPr lang="zh-CN" altLang="en-US" sz="1500" kern="0" dirty="0">
                <a:sym typeface="+mn-ea"/>
              </a:rPr>
              <a:t>为监听器编写方法</a:t>
            </a:r>
            <a:r>
              <a:rPr sz="1500" b="0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。 </a:t>
            </a:r>
          </a:p>
        </p:txBody>
      </p:sp>
      <p:sp>
        <p:nvSpPr>
          <p:cNvPr id="17413" name="Rectangle 2"/>
          <p:cNvSpPr/>
          <p:nvPr/>
        </p:nvSpPr>
        <p:spPr>
          <a:xfrm>
            <a:off x="758613" y="-160972"/>
            <a:ext cx="309880" cy="321945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sz="15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4" name="Rectangle 15"/>
          <p:cNvSpPr/>
          <p:nvPr/>
        </p:nvSpPr>
        <p:spPr>
          <a:xfrm>
            <a:off x="758613" y="-160972"/>
            <a:ext cx="309880" cy="321945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sz="15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5" name="Rectangle 17"/>
          <p:cNvSpPr/>
          <p:nvPr/>
        </p:nvSpPr>
        <p:spPr>
          <a:xfrm>
            <a:off x="758613" y="-160972"/>
            <a:ext cx="309880" cy="321945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lstStyle/>
          <a:p>
            <a:pPr lvl="0"/>
            <a:endParaRPr lang="zh-CN" altLang="en-US" sz="15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74795"/>
            <a:ext cx="8856984" cy="1494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00" y="1441583"/>
            <a:ext cx="4282811" cy="3810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 3：完成通讯录的选中及下拉刷新功能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b="1" dirty="0">
                <a:solidFill>
                  <a:srgbClr val="009ED6"/>
                </a:solidFill>
              </a:rPr>
              <a:t>案例 3：完成通讯录的选中及下拉刷新功能</a:t>
            </a:r>
          </a:p>
        </p:txBody>
      </p:sp>
      <p:sp>
        <p:nvSpPr>
          <p:cNvPr id="17" name="矩形 16"/>
          <p:cNvSpPr/>
          <p:nvPr/>
        </p:nvSpPr>
        <p:spPr>
          <a:xfrm>
            <a:off x="1222780" y="1681825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需求描述：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929559" y="2397267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986922" y="36447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196076" y="5090639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59885" y="1753671"/>
            <a:ext cx="4068299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当用户单击通讯录的某个联系人时，提示用户选中了那条通讯录数据。当用户下拉通讯录列表，滚动停止后，增加一条通讯录数据。</a:t>
            </a:r>
            <a:endParaRPr sz="126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81042" y="3015689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技术要点：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087663" y="3055173"/>
            <a:ext cx="339573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126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在 </a:t>
            </a:r>
            <a:r>
              <a:rPr sz="126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r>
              <a:rPr sz="126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2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上使用</a:t>
            </a:r>
            <a:r>
              <a:rPr lang="en-US" altLang="zh-CN" sz="1260" dirty="0" err="1">
                <a:latin typeface="微软雅黑" panose="020B0503020204020204" charset="-122"/>
                <a:ea typeface="微软雅黑" panose="020B0503020204020204" charset="-122"/>
              </a:rPr>
              <a:t>ListView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的常用监听</a:t>
            </a:r>
            <a:r>
              <a:rPr lang="en-US" altLang="zh-CN" sz="1260" dirty="0">
                <a:latin typeface="微软雅黑" panose="020B0503020204020204" charset="-122"/>
                <a:ea typeface="微软雅黑" panose="020B0503020204020204" charset="-122"/>
              </a:rPr>
              <a:t>Listener</a:t>
            </a:r>
          </a:p>
          <a:p>
            <a:endParaRPr lang="zh-CN" altLang="en-US" sz="1260" dirty="0"/>
          </a:p>
        </p:txBody>
      </p:sp>
      <p:sp>
        <p:nvSpPr>
          <p:cNvPr id="47" name="文本框 46"/>
          <p:cNvSpPr txBox="1"/>
          <p:nvPr/>
        </p:nvSpPr>
        <p:spPr>
          <a:xfrm>
            <a:off x="2013513" y="4084277"/>
            <a:ext cx="4412251" cy="92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添加单击和滚动监听事件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设置</a:t>
            </a:r>
            <a:r>
              <a:rPr lang="en-US" altLang="zh-CN" sz="1260" kern="0" dirty="0" err="1">
                <a:sym typeface="+mn-ea"/>
              </a:rPr>
              <a:t>ListView</a:t>
            </a:r>
            <a:r>
              <a:rPr lang="zh-CN" altLang="en-US" sz="1260" kern="0" dirty="0">
                <a:sym typeface="+mn-ea"/>
              </a:rPr>
              <a:t>控件的监听事件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实现业务方法</a:t>
            </a:r>
            <a:endParaRPr lang="en-US" altLang="zh-CN" sz="1260" kern="0" dirty="0"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06253" y="1676648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1</a:t>
            </a:r>
            <a:endParaRPr lang="zh-CN" altLang="en-US" sz="2160" b="1" dirty="0"/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1021740" y="3350451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0" name="椭圆 49"/>
          <p:cNvSpPr/>
          <p:nvPr/>
        </p:nvSpPr>
        <p:spPr>
          <a:xfrm>
            <a:off x="752588" y="3022001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2</a:t>
            </a:r>
            <a:endParaRPr lang="zh-CN" altLang="en-US" sz="216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752350" y="3679203"/>
            <a:ext cx="5911850" cy="401320"/>
            <a:chOff x="1254" y="7136"/>
            <a:chExt cx="9310" cy="632"/>
          </a:xfrm>
        </p:grpSpPr>
        <p:cxnSp>
          <p:nvCxnSpPr>
            <p:cNvPr id="51" name="直接连接符 50"/>
            <p:cNvCxnSpPr/>
            <p:nvPr/>
          </p:nvCxnSpPr>
          <p:spPr>
            <a:xfrm flipV="1">
              <a:off x="1678" y="7653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2" name="椭圆 51"/>
            <p:cNvSpPr/>
            <p:nvPr/>
          </p:nvSpPr>
          <p:spPr>
            <a:xfrm>
              <a:off x="1254" y="7136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3</a:t>
              </a:r>
              <a:endParaRPr lang="zh-CN" altLang="en-US" sz="2160" b="1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937" y="7147"/>
              <a:ext cx="3493" cy="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步骤描述：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4" name="图片 23" descr="L2M`QE][H{N`F[~C86}TT$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29" y="1119380"/>
            <a:ext cx="2087781" cy="3629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 3：完成通讯录的选中及下拉刷新功能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b="1" dirty="0">
                <a:solidFill>
                  <a:srgbClr val="009ED6"/>
                </a:solidFill>
                <a:sym typeface="+mn-ea"/>
              </a:rPr>
              <a:t>案例 3：完成通讯录的选中及下拉刷新功能</a:t>
            </a:r>
            <a:endParaRPr lang="zh-CN" altLang="en-US" b="1" dirty="0">
              <a:solidFill>
                <a:srgbClr val="009ED6"/>
              </a:solidFill>
              <a:sym typeface="+mn-ea"/>
            </a:endParaRP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121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添加单击事件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添加滚动监听事件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zh-CN" altLang="en-US" sz="1260" kern="0" dirty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8"/>
            <a:ext cx="5830647" cy="401321"/>
            <a:chOff x="1270" y="2640"/>
            <a:chExt cx="9182" cy="632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sym typeface="+mn-ea"/>
                </a:rPr>
                <a:t>添加单击和滚动监听事件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2</a:t>
              </a:r>
              <a:endParaRPr lang="zh-CN" altLang="en-US" sz="2160" b="1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70139"/>
            <a:ext cx="8892480" cy="2966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 3：完成通讯录的选中及下拉刷新功能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b="1" dirty="0">
                <a:solidFill>
                  <a:srgbClr val="009ED6"/>
                </a:solidFill>
                <a:sym typeface="+mn-ea"/>
              </a:rPr>
              <a:t>案例 3：完成通讯录的选中及下拉刷新功能</a:t>
            </a:r>
            <a:endParaRPr lang="zh-CN" altLang="en-US" b="1" dirty="0">
              <a:solidFill>
                <a:srgbClr val="009ED6"/>
              </a:solidFill>
              <a:sym typeface="+mn-ea"/>
            </a:endParaRP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121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实现单击事件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实现滚动监听事件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zh-CN" altLang="en-US" sz="1260" kern="0" dirty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8"/>
            <a:ext cx="5830647" cy="417831"/>
            <a:chOff x="1270" y="2640"/>
            <a:chExt cx="9182" cy="658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sym typeface="+mn-ea"/>
                </a:rPr>
                <a:t>实现监听事件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2</a:t>
              </a:r>
              <a:endParaRPr lang="zh-CN" altLang="en-US" sz="2160" b="1" dirty="0"/>
            </a:p>
          </p:txBody>
        </p:sp>
      </p:grpSp>
      <p:pic>
        <p:nvPicPr>
          <p:cNvPr id="15" name="图片 14" descr="LCT(XEVOA3OIP3Z8[E@30[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30672"/>
            <a:ext cx="4735319" cy="928168"/>
          </a:xfrm>
          <a:prstGeom prst="rect">
            <a:avLst/>
          </a:prstGeom>
        </p:spPr>
      </p:pic>
      <p:pic>
        <p:nvPicPr>
          <p:cNvPr id="16" name="图片 15" descr="B9$8`871ZJ3%ZU53@O{NPR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16" y="2924952"/>
            <a:ext cx="4450749" cy="2693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 3：完成通讯录的选中及下拉刷新功能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b="1" dirty="0">
                <a:solidFill>
                  <a:srgbClr val="009ED6"/>
                </a:solidFill>
                <a:sym typeface="+mn-ea"/>
              </a:rPr>
              <a:t>案例 3：完成通讯录的选中及下拉刷新功能</a:t>
            </a:r>
            <a:endParaRPr lang="zh-CN" altLang="en-US" b="1" dirty="0">
              <a:solidFill>
                <a:srgbClr val="009ED6"/>
              </a:solidFill>
              <a:sym typeface="+mn-ea"/>
            </a:endParaRP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121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设置单击事件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设置滚动监听事件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zh-CN" altLang="en-US" sz="1260" kern="0" dirty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8"/>
            <a:ext cx="5830647" cy="417831"/>
            <a:chOff x="1270" y="2640"/>
            <a:chExt cx="9182" cy="658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sym typeface="+mn-ea"/>
                </a:rPr>
                <a:t>设置</a:t>
              </a:r>
              <a:r>
                <a:rPr lang="en-US" altLang="zh-CN" sz="1600" b="1" dirty="0" err="1">
                  <a:solidFill>
                    <a:srgbClr val="009ED6"/>
                  </a:solidFill>
                  <a:sym typeface="+mn-ea"/>
                </a:rPr>
                <a:t>ListView</a:t>
              </a:r>
              <a:r>
                <a:rPr lang="zh-CN" altLang="en-US" sz="1600" b="1" dirty="0">
                  <a:solidFill>
                    <a:srgbClr val="009ED6"/>
                  </a:solidFill>
                  <a:sym typeface="+mn-ea"/>
                </a:rPr>
                <a:t>控件的监听事件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3</a:t>
              </a:r>
              <a:endParaRPr lang="zh-CN" altLang="en-US" sz="2160" b="1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36" y="3066178"/>
            <a:ext cx="4839119" cy="640135"/>
          </a:xfrm>
          <a:prstGeom prst="rect">
            <a:avLst/>
          </a:prstGeom>
        </p:spPr>
      </p:pic>
      <p:pic>
        <p:nvPicPr>
          <p:cNvPr id="3" name="图片 2" descr="图6.8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0" y="1766570"/>
            <a:ext cx="1620000" cy="3240000"/>
          </a:xfrm>
          <a:prstGeom prst="rect">
            <a:avLst/>
          </a:prstGeom>
        </p:spPr>
      </p:pic>
      <p:pic>
        <p:nvPicPr>
          <p:cNvPr id="5" name="图片 4" descr="图6.8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65" y="1766570"/>
            <a:ext cx="16200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RecyclerView</a:t>
            </a: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介绍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266509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altLang="zh-CN" sz="2000" b="1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sym typeface="+mn-ea"/>
              </a:rPr>
              <a:t>RecyclerView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介绍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43635" y="1283970"/>
            <a:ext cx="6701155" cy="371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RecyclerView 是一个增强版的ListView （Android 5.0推出的），是support-v7包中的新组件（最低兼容到android 3.0版本）。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被用来代替ListView 和 GridView 控件，并且能够实现瀑布流的布局。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它更加高级并且更加灵活，可提供更为高效的回收复用机制，同时实现管理与视图的解耦合。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17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RecyclerView</a:t>
            </a: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介绍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470535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RecyclerView相对于ListView的优点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43635" y="1283970"/>
            <a:ext cx="6701155" cy="371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可以使用布局管理器LayoutManager来管理RecyclerView的显示方式：水平、垂直、网络、网格交错布局；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自定义item的分割条；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可以控制item的添加和删除的动画，非常自由，可以自定义动画，配合具体场景，效果非常棒；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可以动态的在指定位置添加和删除某一项，而列表不会回到顶部，动态的update列表数据；    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缺点：就是没有OnItemClickListenter(),需要自己在RecycleView内部自定义列表项的点击事件或则长按事件；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在Material Design中和CardView配合使用，显示效果非常突出。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17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3764915" y="106680"/>
            <a:ext cx="528510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RecyclerView 控件的使用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425958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RecyclerView 控件的使用步骤：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9ED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28395" y="1283970"/>
            <a:ext cx="6701155" cy="371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1．添加 RecyclerView 至布局文件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2．自定义 RecyclerView.Adapter 适配器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3．RecyclerView 绑定数据适配器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3764915" y="106680"/>
            <a:ext cx="528510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RecyclerView 控件的使用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447103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1．添加 RecyclerView 至布局文件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28395" y="1283970"/>
            <a:ext cx="6701155" cy="371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在使用 RecyclerView 控件前，需要将其添加到工程中。我们可以在控件面板中搜索RecyclerView 关键字找到 RecyclerView 控件。将其拖入布局文件，RecyclerView 就会加入当前工程</a:t>
            </a:r>
          </a:p>
        </p:txBody>
      </p:sp>
      <p:pic>
        <p:nvPicPr>
          <p:cNvPr id="276" name="图片 5"/>
          <p:cNvPicPr>
            <a:picLocks noChangeAspect="1"/>
          </p:cNvPicPr>
          <p:nvPr/>
        </p:nvPicPr>
        <p:blipFill>
          <a:blip r:embed="rId2"/>
          <a:srcRect b="63021"/>
          <a:stretch>
            <a:fillRect/>
          </a:stretch>
        </p:blipFill>
        <p:spPr>
          <a:xfrm>
            <a:off x="363220" y="2996565"/>
            <a:ext cx="3772535" cy="137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30" y="3047365"/>
            <a:ext cx="4679315" cy="132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5" y="2612390"/>
            <a:ext cx="8056880" cy="2635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en-US" altLang="zh-CN" sz="3005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ListView</a:t>
            </a:r>
            <a:r>
              <a:rPr lang="en-US" altLang="zh-CN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简介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09980" y="885567"/>
            <a:ext cx="6701233" cy="100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ListView 控件是 Android 操作系统为我们提供的一种列表显示的控件。它以列表的形式展示具体数据内容，并且能够根据数据的长度自适应屏幕显示。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ListView 控件允许用户通过上下滑动来将屏幕外的数据滚动到屏幕内，同时将屏幕内原有的数据滚动出屏幕，从而显示更多的数据内容。</a:t>
            </a:r>
          </a:p>
        </p:txBody>
      </p:sp>
      <p:pic>
        <p:nvPicPr>
          <p:cNvPr id="261" name="图片 6" descr="C:\Users\Administrator\Desktop\S10602-09394238.png.pngS10602-0939423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3575" y="964565"/>
            <a:ext cx="2160270" cy="468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3764915" y="106680"/>
            <a:ext cx="528510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RecyclerView 控件的使用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523684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2．自定义 RecyclerView.Adapter 适配器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28395" y="1283970"/>
            <a:ext cx="6701155" cy="371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要创建一个 Adapter 类，该类继承于 RecyclerView.Adapter&lt;VH&gt;，其中 VH 是我们在 Adapter 类中创建的一个继承于RecyclerView.ViewHolder 的静态内部类。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zh-CN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zh-CN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图片 6" descr="~2F7W%~S}AHP%{J]6_`]PU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69" y="954088"/>
            <a:ext cx="5821045" cy="4643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3764915" y="106680"/>
            <a:ext cx="528510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RecyclerView 控件的使用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523684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2．自定义 RecyclerView.Adapter 适配器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28395" y="1283970"/>
            <a:ext cx="6701155" cy="371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该 Adapter 类主要有 3 个方法和 1 个自定义 ViewHolder 组成。 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onCreateViewHolder：创建 ViewHolder 并返回，后续 item 布局里控件都是从 ViewHolder中取出的。 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onBindViewHolder：通过方法提供 ViewHolder，将数据绑定到 ViewHolder。 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getItemCount：获取数据源总的条数。 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View</a:t>
            </a: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Holder：这是 RecyclerView.ViewHolder 的实现类，可用于初始化 item 布局中的子控件。需要注意的是，在这个类的构造方法中需要传递 item 布局的 View 给父类。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3764915" y="106680"/>
            <a:ext cx="528510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RecyclerView 控件的使用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440055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3．RecyclerView 绑定数据适配器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28395" y="1283970"/>
            <a:ext cx="6701155" cy="371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//1.初始化控件</a:t>
            </a:r>
            <a:endParaRPr kumimoji="0" lang="zh-CN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myrecyclerview = findViewById(R.id.myrecyclerview);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//2.设置 RecyclerView 布局管理器</a:t>
            </a:r>
            <a:endParaRPr kumimoji="0" lang="zh-CN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myrecyclerview.setLayoutManager(new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LinearLayoutManager(MainActivity.this,LinearLayoutManager.VERTICAL,false));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//3.初始化数据适配器</a:t>
            </a:r>
            <a:endParaRPr kumimoji="0" lang="zh-CN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myAdapter = new MyRecyclerAdapter(movies,MainActivity.this);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//4.设置动画，默认动画</a:t>
            </a:r>
            <a:endParaRPr kumimoji="0" lang="zh-CN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myrecyclerview.setItemAnimator(new DefaultItemAnimator());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//5.设置适配器</a:t>
            </a:r>
            <a:endParaRPr kumimoji="0" lang="zh-CN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zh-CN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myrecyclerview.setAdapter(myAdapter);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4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：使用</a:t>
            </a:r>
            <a:r>
              <a:rPr lang="en-US" altLang="zh-CN" sz="2700" b="1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RecyclerView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开发我爱电影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</a:rPr>
              <a:t>4</a:t>
            </a:r>
            <a:r>
              <a:rPr lang="zh-CN" altLang="en-US" b="1" dirty="0">
                <a:solidFill>
                  <a:srgbClr val="009ED6"/>
                </a:solidFill>
              </a:rPr>
              <a:t>：使用</a:t>
            </a:r>
            <a:r>
              <a:rPr lang="en-US" altLang="zh-CN" b="1" dirty="0" err="1">
                <a:solidFill>
                  <a:srgbClr val="009ED6"/>
                </a:solidFill>
              </a:rPr>
              <a:t>RecyclerView</a:t>
            </a:r>
            <a:r>
              <a:rPr lang="zh-CN" altLang="en-US" b="1" dirty="0">
                <a:solidFill>
                  <a:srgbClr val="009ED6"/>
                </a:solidFill>
              </a:rPr>
              <a:t>开发我爱电影</a:t>
            </a:r>
          </a:p>
        </p:txBody>
      </p:sp>
      <p:sp>
        <p:nvSpPr>
          <p:cNvPr id="17" name="矩形 16"/>
          <p:cNvSpPr/>
          <p:nvPr/>
        </p:nvSpPr>
        <p:spPr>
          <a:xfrm>
            <a:off x="1222780" y="1681825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需求描述：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929559" y="2288628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40587" y="3254986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59885" y="1753671"/>
            <a:ext cx="406829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开发我爱电影</a:t>
            </a:r>
            <a:r>
              <a:rPr lang="en-US" altLang="zh-CN" sz="1260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，电影列表中每个电影显示电影名称及电影海报。</a:t>
            </a:r>
            <a:endParaRPr sz="126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4707" y="2625903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技术要点：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41328" y="2665387"/>
            <a:ext cx="264912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60" dirty="0" err="1">
                <a:latin typeface="微软雅黑" panose="020B0503020204020204" charset="-122"/>
                <a:ea typeface="微软雅黑" panose="020B0503020204020204" charset="-122"/>
              </a:rPr>
              <a:t>RecyclerView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实现电影列表。</a:t>
            </a:r>
            <a:endParaRPr lang="en-US" altLang="zh-CN" sz="126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260" dirty="0"/>
          </a:p>
        </p:txBody>
      </p:sp>
      <p:sp>
        <p:nvSpPr>
          <p:cNvPr id="47" name="文本框 46"/>
          <p:cNvSpPr txBox="1"/>
          <p:nvPr/>
        </p:nvSpPr>
        <p:spPr>
          <a:xfrm>
            <a:off x="2067178" y="3694491"/>
            <a:ext cx="4412251" cy="121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en-US" altLang="zh-CN" sz="1260" kern="0" dirty="0">
                <a:sym typeface="+mn-ea"/>
              </a:rPr>
              <a:t>UI</a:t>
            </a:r>
            <a:r>
              <a:rPr lang="zh-CN" altLang="en-US" sz="1260" kern="0" dirty="0">
                <a:sym typeface="+mn-ea"/>
              </a:rPr>
              <a:t>布局设计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定义电影实体类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继承</a:t>
            </a:r>
            <a:r>
              <a:rPr lang="en-US" altLang="zh-CN" sz="1260" kern="0" dirty="0" err="1">
                <a:sym typeface="+mn-ea"/>
              </a:rPr>
              <a:t>RecyclerView.Adapter</a:t>
            </a:r>
            <a:r>
              <a:rPr lang="zh-CN" altLang="en-US" sz="1260" kern="0" dirty="0">
                <a:sym typeface="+mn-ea"/>
              </a:rPr>
              <a:t>实现适配器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使用</a:t>
            </a:r>
            <a:r>
              <a:rPr lang="en-US" altLang="zh-CN" sz="1260" kern="0" dirty="0" err="1">
                <a:sym typeface="+mn-ea"/>
              </a:rPr>
              <a:t>RecyclerView</a:t>
            </a:r>
            <a:r>
              <a:rPr lang="zh-CN" altLang="en-US" sz="1260" kern="0" dirty="0">
                <a:sym typeface="+mn-ea"/>
              </a:rPr>
              <a:t>显示电影</a:t>
            </a:r>
            <a:endParaRPr lang="en-US" altLang="zh-CN" sz="1260" kern="0" dirty="0"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06253" y="1676648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1</a:t>
            </a:r>
            <a:endParaRPr lang="zh-CN" altLang="en-US" sz="2160" b="1" dirty="0"/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1075405" y="2960665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0" name="椭圆 49"/>
          <p:cNvSpPr/>
          <p:nvPr/>
        </p:nvSpPr>
        <p:spPr>
          <a:xfrm>
            <a:off x="806253" y="2632215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2</a:t>
            </a:r>
            <a:endParaRPr lang="zh-CN" altLang="en-US" sz="216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806015" y="3289417"/>
            <a:ext cx="5911850" cy="401320"/>
            <a:chOff x="1254" y="7136"/>
            <a:chExt cx="9310" cy="632"/>
          </a:xfrm>
        </p:grpSpPr>
        <p:cxnSp>
          <p:nvCxnSpPr>
            <p:cNvPr id="51" name="直接连接符 50"/>
            <p:cNvCxnSpPr/>
            <p:nvPr/>
          </p:nvCxnSpPr>
          <p:spPr>
            <a:xfrm flipV="1">
              <a:off x="1678" y="7653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2" name="椭圆 51"/>
            <p:cNvSpPr/>
            <p:nvPr/>
          </p:nvSpPr>
          <p:spPr>
            <a:xfrm>
              <a:off x="1254" y="7136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3</a:t>
              </a:r>
              <a:endParaRPr lang="zh-CN" altLang="en-US" sz="2160" b="1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937" y="7147"/>
              <a:ext cx="3493" cy="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步骤描述：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78" y="1203697"/>
            <a:ext cx="2076729" cy="36919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4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：使用</a:t>
            </a:r>
            <a:r>
              <a:rPr lang="en-US" altLang="zh-CN" sz="2700" b="1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RecyclerView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开发我爱电影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4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：使用</a:t>
            </a:r>
            <a:r>
              <a:rPr lang="en-US" altLang="zh-CN" b="1" dirty="0" err="1">
                <a:solidFill>
                  <a:srgbClr val="009ED6"/>
                </a:solidFill>
                <a:sym typeface="+mn-ea"/>
              </a:rPr>
              <a:t>RecyclerView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开发我爱电影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8"/>
            <a:ext cx="5830647" cy="401321"/>
            <a:chOff x="1270" y="2640"/>
            <a:chExt cx="9182" cy="632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en-US" altLang="zh-CN" sz="1600" b="1" dirty="0">
                  <a:solidFill>
                    <a:srgbClr val="009ED6"/>
                  </a:solidFill>
                  <a:sym typeface="+mn-ea"/>
                </a:rPr>
                <a:t>UI</a:t>
              </a:r>
              <a:r>
                <a:rPr lang="zh-CN" altLang="en-US" sz="1600" b="1" dirty="0">
                  <a:solidFill>
                    <a:srgbClr val="009ED6"/>
                  </a:solidFill>
                  <a:sym typeface="+mn-ea"/>
                </a:rPr>
                <a:t>布局设计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1</a:t>
              </a:r>
              <a:endParaRPr lang="zh-CN" altLang="en-US" sz="2160" b="1" dirty="0"/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17665" y="18873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1" name="图片 20" descr="PL6ON)4$5IN1QN{QTOY5VQ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05" y="2413635"/>
            <a:ext cx="4542155" cy="2796540"/>
          </a:xfrm>
          <a:prstGeom prst="rect">
            <a:avLst/>
          </a:prstGeom>
        </p:spPr>
      </p:pic>
      <p:pic>
        <p:nvPicPr>
          <p:cNvPr id="22" name="图片 21" descr="M1%)(DW[5@)QK[EXY96{N_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" y="3095625"/>
            <a:ext cx="4252595" cy="1584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4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：使用</a:t>
            </a:r>
            <a:r>
              <a:rPr lang="en-US" altLang="zh-CN" sz="2700" b="1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RecyclerView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开发我爱电影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4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：使用</a:t>
            </a:r>
            <a:r>
              <a:rPr lang="en-US" altLang="zh-CN" b="1" dirty="0" err="1">
                <a:solidFill>
                  <a:srgbClr val="009ED6"/>
                </a:solidFill>
                <a:sym typeface="+mn-ea"/>
              </a:rPr>
              <a:t>RecyclerView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开发我爱电影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92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标题属性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海报属性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zh-CN" altLang="en-US" sz="1260" kern="0" dirty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9"/>
            <a:ext cx="5830647" cy="401321"/>
            <a:chOff x="1270" y="2640"/>
            <a:chExt cx="9182" cy="632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5212" cy="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Aft>
                  <a:spcPts val="300"/>
                </a:spcAft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sym typeface="+mn-ea"/>
                </a:rPr>
                <a:t>定义电影实体类</a:t>
              </a: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2</a:t>
              </a:r>
              <a:endParaRPr lang="zh-CN" altLang="en-US" sz="2160" b="1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30" y="2183777"/>
            <a:ext cx="4762913" cy="353598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4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：使用</a:t>
            </a:r>
            <a:r>
              <a:rPr lang="en-US" altLang="zh-CN" sz="2700" b="1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RecyclerView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开发我爱电影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4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：使用</a:t>
            </a:r>
            <a:r>
              <a:rPr lang="en-US" altLang="zh-CN" b="1" dirty="0" err="1">
                <a:solidFill>
                  <a:srgbClr val="009ED6"/>
                </a:solidFill>
                <a:sym typeface="+mn-ea"/>
              </a:rPr>
              <a:t>RecyclerView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开发我爱电影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2591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实现适配器</a:t>
            </a:r>
            <a:r>
              <a:rPr lang="en-US" altLang="zh-CN" sz="1260" kern="0" dirty="0" err="1">
                <a:sym typeface="+mn-ea"/>
              </a:rPr>
              <a:t>MyRecyclerAdapter</a:t>
            </a:r>
            <a:r>
              <a:rPr lang="zh-CN" altLang="en-US" sz="1260" kern="0" dirty="0">
                <a:sym typeface="+mn-ea"/>
              </a:rPr>
              <a:t>，继承</a:t>
            </a:r>
            <a:r>
              <a:rPr lang="en-US" altLang="zh-CN" sz="1260" kern="0" dirty="0" err="1">
                <a:sym typeface="+mn-ea"/>
              </a:rPr>
              <a:t>RecyclerView.Adapter</a:t>
            </a:r>
            <a:r>
              <a:rPr lang="zh-CN" altLang="en-US" sz="1260" kern="0" dirty="0">
                <a:sym typeface="+mn-ea"/>
              </a:rPr>
              <a:t>适配器。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能够从构造方法中接收电影集合数据的传入。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根据电影集合数据的数量确定</a:t>
            </a:r>
            <a:r>
              <a:rPr lang="en-US" altLang="zh-CN" sz="1260" kern="0" dirty="0" err="1">
                <a:sym typeface="+mn-ea"/>
              </a:rPr>
              <a:t>getItemCount</a:t>
            </a:r>
            <a:r>
              <a:rPr lang="zh-CN" altLang="en-US" sz="1260" kern="0" dirty="0">
                <a:sym typeface="+mn-ea"/>
              </a:rPr>
              <a:t>返回的数据个数，。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定义</a:t>
            </a:r>
            <a:r>
              <a:rPr lang="en-US" altLang="zh-CN" sz="1260" kern="0" dirty="0" err="1">
                <a:sym typeface="+mn-ea"/>
              </a:rPr>
              <a:t>MyViewHolder</a:t>
            </a:r>
            <a:r>
              <a:rPr lang="en-US" altLang="zh-CN" sz="1260" kern="0" dirty="0">
                <a:sym typeface="+mn-ea"/>
              </a:rPr>
              <a:t> </a:t>
            </a:r>
            <a:r>
              <a:rPr lang="zh-CN" altLang="en-US" sz="1260" kern="0" dirty="0">
                <a:sym typeface="+mn-ea"/>
              </a:rPr>
              <a:t>内部类，持有</a:t>
            </a:r>
            <a:r>
              <a:rPr lang="en-US" altLang="zh-CN" sz="1260" kern="0" dirty="0">
                <a:sym typeface="+mn-ea"/>
              </a:rPr>
              <a:t>item_movie.xml</a:t>
            </a:r>
            <a:r>
              <a:rPr lang="zh-CN" altLang="en-US" sz="1260" kern="0" dirty="0">
                <a:sym typeface="+mn-ea"/>
              </a:rPr>
              <a:t>的电影名</a:t>
            </a:r>
            <a:r>
              <a:rPr lang="en-US" altLang="zh-CN" sz="1260" kern="0" dirty="0" err="1">
                <a:sym typeface="+mn-ea"/>
              </a:rPr>
              <a:t>TextView</a:t>
            </a:r>
            <a:r>
              <a:rPr lang="zh-CN" altLang="en-US" sz="1260" kern="0" dirty="0">
                <a:sym typeface="+mn-ea"/>
              </a:rPr>
              <a:t>控件的句柄和电影海报</a:t>
            </a:r>
            <a:r>
              <a:rPr lang="en-US" altLang="zh-CN" sz="1260" kern="0" dirty="0" err="1">
                <a:sym typeface="+mn-ea"/>
              </a:rPr>
              <a:t>ImageView</a:t>
            </a:r>
            <a:r>
              <a:rPr lang="zh-CN" altLang="en-US" sz="1260" kern="0" dirty="0">
                <a:sym typeface="+mn-ea"/>
              </a:rPr>
              <a:t>的句柄，方便统一管理数据绑定到</a:t>
            </a:r>
            <a:r>
              <a:rPr lang="en-US" altLang="zh-CN" sz="1260" kern="0" dirty="0" err="1">
                <a:sym typeface="+mn-ea"/>
              </a:rPr>
              <a:t>RecyclerView</a:t>
            </a:r>
            <a:r>
              <a:rPr lang="zh-CN" altLang="en-US" sz="1260" kern="0" dirty="0">
                <a:sym typeface="+mn-ea"/>
              </a:rPr>
              <a:t>上。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在</a:t>
            </a:r>
            <a:r>
              <a:rPr lang="en-US" altLang="zh-CN" sz="1260" kern="0" dirty="0" err="1">
                <a:sym typeface="+mn-ea"/>
              </a:rPr>
              <a:t>onCreateViewHolder</a:t>
            </a:r>
            <a:r>
              <a:rPr lang="zh-CN" altLang="en-US" sz="1260" kern="0" dirty="0">
                <a:sym typeface="+mn-ea"/>
              </a:rPr>
              <a:t>方法中从</a:t>
            </a:r>
            <a:r>
              <a:rPr lang="en-US" altLang="zh-CN" sz="1260" kern="0" dirty="0">
                <a:sym typeface="+mn-ea"/>
              </a:rPr>
              <a:t>item_movie.xml</a:t>
            </a:r>
            <a:r>
              <a:rPr lang="zh-CN" altLang="en-US" sz="1260" kern="0" dirty="0">
                <a:sym typeface="+mn-ea"/>
              </a:rPr>
              <a:t>返回一个自定义的</a:t>
            </a:r>
            <a:r>
              <a:rPr lang="en-US" altLang="zh-CN" sz="1260" kern="0" dirty="0" err="1">
                <a:sym typeface="+mn-ea"/>
              </a:rPr>
              <a:t>MyViewHolder</a:t>
            </a:r>
            <a:r>
              <a:rPr lang="zh-CN" altLang="en-US" sz="1260" kern="0" dirty="0">
                <a:sym typeface="+mn-ea"/>
              </a:rPr>
              <a:t>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在</a:t>
            </a:r>
            <a:r>
              <a:rPr lang="en-US" altLang="zh-CN" sz="1260" kern="0" dirty="0" err="1">
                <a:sym typeface="+mn-ea"/>
              </a:rPr>
              <a:t>onBindViewHolder</a:t>
            </a:r>
            <a:r>
              <a:rPr lang="zh-CN" altLang="en-US" sz="1260" kern="0" dirty="0">
                <a:sym typeface="+mn-ea"/>
              </a:rPr>
              <a:t>将当前电影数据项填充到</a:t>
            </a:r>
            <a:r>
              <a:rPr lang="en-US" altLang="zh-CN" sz="1260" kern="0" dirty="0" err="1">
                <a:sym typeface="+mn-ea"/>
              </a:rPr>
              <a:t>MyViewHolder</a:t>
            </a:r>
            <a:r>
              <a:rPr lang="zh-CN" altLang="en-US" sz="1260" kern="0" dirty="0">
                <a:sym typeface="+mn-ea"/>
              </a:rPr>
              <a:t>的控件。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zh-CN" altLang="en-US" sz="1260" kern="0" dirty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9"/>
            <a:ext cx="5830647" cy="416561"/>
            <a:chOff x="1270" y="2640"/>
            <a:chExt cx="9182" cy="656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6408" cy="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300"/>
                </a:spcAft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cs typeface="+mn-cs"/>
                </a:rPr>
                <a:t>自定义 RecyclerView.Adapter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3</a:t>
              </a:r>
              <a:endParaRPr lang="zh-CN" altLang="en-US" sz="2160" b="1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34" y="1165655"/>
            <a:ext cx="3001977" cy="1423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806" y="4421332"/>
            <a:ext cx="4698187" cy="129843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4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：使用</a:t>
            </a:r>
            <a:r>
              <a:rPr lang="en-US" altLang="zh-CN" sz="2700" b="1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RecyclerView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开发我爱电影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4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：使用</a:t>
            </a:r>
            <a:r>
              <a:rPr lang="en-US" altLang="zh-CN" b="1" dirty="0" err="1">
                <a:solidFill>
                  <a:srgbClr val="009ED6"/>
                </a:solidFill>
                <a:sym typeface="+mn-ea"/>
              </a:rPr>
              <a:t>RecyclerView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开发我爱电影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1030862" y="4860272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10" y="2227580"/>
            <a:ext cx="6644640" cy="175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用电影名字数组</a:t>
            </a:r>
            <a:r>
              <a:rPr lang="en-US" altLang="zh-CN" sz="1260" kern="0" dirty="0">
                <a:sym typeface="+mn-ea"/>
              </a:rPr>
              <a:t>titles </a:t>
            </a:r>
            <a:r>
              <a:rPr lang="zh-CN" altLang="en-US" sz="1260" kern="0" dirty="0">
                <a:sym typeface="+mn-ea"/>
              </a:rPr>
              <a:t>和头像图片资源</a:t>
            </a:r>
            <a:r>
              <a:rPr lang="en-US" altLang="zh-CN" sz="1260" kern="0" dirty="0">
                <a:sym typeface="+mn-ea"/>
              </a:rPr>
              <a:t>id</a:t>
            </a:r>
            <a:r>
              <a:rPr lang="zh-CN" altLang="en-US" sz="1260" kern="0" dirty="0">
                <a:sym typeface="+mn-ea"/>
              </a:rPr>
              <a:t>数组</a:t>
            </a:r>
            <a:r>
              <a:rPr lang="en-US" altLang="zh-CN" sz="1260" kern="0" dirty="0" err="1">
                <a:sym typeface="+mn-ea"/>
              </a:rPr>
              <a:t>imgs</a:t>
            </a:r>
            <a:r>
              <a:rPr lang="zh-CN" altLang="en-US" sz="1260" kern="0" dirty="0">
                <a:sym typeface="+mn-ea"/>
              </a:rPr>
              <a:t>初始化电影集合</a:t>
            </a:r>
            <a:r>
              <a:rPr lang="en-US" altLang="zh-CN" sz="1260" kern="0" dirty="0">
                <a:sym typeface="+mn-ea"/>
              </a:rPr>
              <a:t>List&lt;Movie&gt;</a:t>
            </a:r>
            <a:r>
              <a:rPr lang="zh-CN" altLang="en-US" sz="1260" kern="0" dirty="0">
                <a:sym typeface="+mn-ea"/>
              </a:rPr>
              <a:t>。</a:t>
            </a:r>
            <a:r>
              <a:rPr lang="en-US" altLang="zh-CN" sz="1260" kern="0" dirty="0">
                <a:sym typeface="+mn-ea"/>
              </a:rPr>
              <a:t>Model</a:t>
            </a:r>
            <a:r>
              <a:rPr lang="zh-CN" altLang="en-US" sz="1260" kern="0" dirty="0">
                <a:sym typeface="+mn-ea"/>
              </a:rPr>
              <a:t>类</a:t>
            </a:r>
            <a:r>
              <a:rPr lang="en-US" altLang="zh-CN" sz="1260" kern="0" dirty="0">
                <a:sym typeface="+mn-ea"/>
              </a:rPr>
              <a:t>Movie</a:t>
            </a:r>
            <a:r>
              <a:rPr lang="zh-CN" altLang="en-US" sz="1260" kern="0" dirty="0">
                <a:sym typeface="+mn-ea"/>
              </a:rPr>
              <a:t>的一个实例保存一个电影名字和电影海报图片</a:t>
            </a:r>
            <a:r>
              <a:rPr lang="en-US" altLang="zh-CN" sz="1260" kern="0" dirty="0">
                <a:sym typeface="+mn-ea"/>
              </a:rPr>
              <a:t>id</a:t>
            </a:r>
            <a:r>
              <a:rPr lang="zh-CN" altLang="en-US" sz="1260" kern="0" dirty="0">
                <a:sym typeface="+mn-ea"/>
              </a:rPr>
              <a:t>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用</a:t>
            </a:r>
            <a:r>
              <a:rPr lang="en-US" altLang="zh-CN" sz="1260" kern="0" dirty="0" err="1">
                <a:sym typeface="+mn-ea"/>
              </a:rPr>
              <a:t>findViewById</a:t>
            </a:r>
            <a:r>
              <a:rPr lang="zh-CN" altLang="en-US" sz="1260" kern="0" dirty="0">
                <a:sym typeface="+mn-ea"/>
              </a:rPr>
              <a:t>获取</a:t>
            </a:r>
            <a:r>
              <a:rPr lang="en-US" altLang="zh-CN" sz="1260" kern="0" dirty="0" err="1">
                <a:sym typeface="+mn-ea"/>
              </a:rPr>
              <a:t>myrecyclerview</a:t>
            </a:r>
            <a:r>
              <a:rPr lang="en-US" altLang="zh-CN" sz="1260" kern="0" dirty="0">
                <a:sym typeface="+mn-ea"/>
              </a:rPr>
              <a:t> </a:t>
            </a:r>
            <a:r>
              <a:rPr lang="zh-CN" altLang="en-US" sz="1260" kern="0" dirty="0">
                <a:sym typeface="+mn-ea"/>
              </a:rPr>
              <a:t>，设置</a:t>
            </a:r>
            <a:r>
              <a:rPr lang="en-US" altLang="zh-CN" sz="1260" kern="0" dirty="0" err="1">
                <a:sym typeface="+mn-ea"/>
              </a:rPr>
              <a:t>RecyclerView</a:t>
            </a:r>
            <a:r>
              <a:rPr lang="zh-CN" altLang="en-US" sz="1260" kern="0" dirty="0">
                <a:sym typeface="+mn-ea"/>
              </a:rPr>
              <a:t>布局管理器和默认动画。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用</a:t>
            </a:r>
            <a:r>
              <a:rPr lang="en-US" altLang="zh-CN" sz="1260" kern="0" dirty="0">
                <a:sym typeface="+mn-ea"/>
              </a:rPr>
              <a:t>List&lt;Movie&gt;</a:t>
            </a:r>
            <a:r>
              <a:rPr lang="zh-CN" altLang="en-US" sz="1260" kern="0" dirty="0">
                <a:sym typeface="+mn-ea"/>
              </a:rPr>
              <a:t>和</a:t>
            </a:r>
            <a:r>
              <a:rPr lang="en-US" altLang="zh-CN" sz="1260" kern="0" dirty="0" err="1">
                <a:sym typeface="+mn-ea"/>
              </a:rPr>
              <a:t>MainActivity</a:t>
            </a:r>
            <a:r>
              <a:rPr lang="zh-CN" altLang="en-US" sz="1260" kern="0" dirty="0">
                <a:sym typeface="+mn-ea"/>
              </a:rPr>
              <a:t>的上下文创建适配器对象</a:t>
            </a:r>
            <a:r>
              <a:rPr lang="en-US" altLang="zh-CN" sz="1260" kern="0" dirty="0" err="1">
                <a:sym typeface="+mn-ea"/>
              </a:rPr>
              <a:t>MyRecyclerAdapter</a:t>
            </a:r>
            <a:r>
              <a:rPr lang="zh-CN" altLang="en-US" sz="1260" kern="0" dirty="0">
                <a:sym typeface="+mn-ea"/>
              </a:rPr>
              <a:t>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altLang="en-US" sz="1260" kern="0" dirty="0">
                <a:sym typeface="+mn-ea"/>
              </a:rPr>
              <a:t>通过</a:t>
            </a:r>
            <a:r>
              <a:rPr lang="en-US" altLang="zh-CN" sz="1260" kern="0" dirty="0" err="1">
                <a:sym typeface="+mn-ea"/>
              </a:rPr>
              <a:t>RecyclerView</a:t>
            </a:r>
            <a:r>
              <a:rPr lang="en-US" altLang="zh-CN" sz="1260" kern="0" dirty="0">
                <a:sym typeface="+mn-ea"/>
              </a:rPr>
              <a:t> </a:t>
            </a:r>
            <a:r>
              <a:rPr lang="zh-CN" altLang="en-US" sz="1260" kern="0" dirty="0">
                <a:sym typeface="+mn-ea"/>
              </a:rPr>
              <a:t>的</a:t>
            </a:r>
            <a:r>
              <a:rPr lang="en-US" altLang="zh-CN" sz="1260" kern="0" dirty="0" err="1">
                <a:sym typeface="+mn-ea"/>
              </a:rPr>
              <a:t>setAdapter</a:t>
            </a:r>
            <a:r>
              <a:rPr lang="zh-CN" altLang="en-US" sz="1260" kern="0" dirty="0">
                <a:sym typeface="+mn-ea"/>
              </a:rPr>
              <a:t>方法，为</a:t>
            </a:r>
            <a:r>
              <a:rPr lang="en-US" altLang="zh-CN" sz="1260" kern="0" dirty="0" err="1">
                <a:sym typeface="+mn-ea"/>
              </a:rPr>
              <a:t>myrecyclerview</a:t>
            </a:r>
            <a:r>
              <a:rPr lang="zh-CN" altLang="en-US" sz="1260" kern="0" dirty="0">
                <a:sym typeface="+mn-ea"/>
              </a:rPr>
              <a:t>加载</a:t>
            </a:r>
            <a:r>
              <a:rPr lang="en-US" altLang="zh-CN" sz="1260" kern="0" dirty="0" err="1">
                <a:sym typeface="+mn-ea"/>
              </a:rPr>
              <a:t>MyRecyclerAdapter</a:t>
            </a:r>
            <a:r>
              <a:rPr lang="zh-CN" altLang="en-US" sz="1260" kern="0" dirty="0">
                <a:sym typeface="+mn-ea"/>
              </a:rPr>
              <a:t>适配器。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zh-CN" altLang="en-US" sz="1260" kern="0" dirty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9"/>
            <a:ext cx="5830647" cy="416561"/>
            <a:chOff x="1270" y="2640"/>
            <a:chExt cx="9182" cy="656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6408" cy="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300"/>
                </a:spcAft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cs typeface="+mn-cs"/>
                </a:rPr>
                <a:t>使用 RecyclerView 显示电影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4</a:t>
              </a:r>
              <a:endParaRPr lang="zh-CN" altLang="en-US" sz="2160" b="1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48855"/>
            <a:ext cx="8064896" cy="1601973"/>
          </a:xfrm>
          <a:prstGeom prst="rect">
            <a:avLst/>
          </a:prstGeom>
        </p:spPr>
      </p:pic>
      <p:pic>
        <p:nvPicPr>
          <p:cNvPr id="2" name="图片 1" descr="图6.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35" y="2350135"/>
            <a:ext cx="18225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564070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RecyclerView的OnItemClickListener监听器</a:t>
            </a:r>
          </a:p>
        </p:txBody>
      </p:sp>
      <p:sp>
        <p:nvSpPr>
          <p:cNvPr id="3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RecyclerView 控件没有提供 setOnItemClickListener 这个监听器，也就是无法响应单击监听事件。我们可以在 RecyclerView 的 Adapter 中自定义一个接口，并创建一个监听的方法来实现单击监听</a:t>
            </a:r>
          </a:p>
          <a:p>
            <a:pPr marR="0" lvl="2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59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1. </a:t>
            </a:r>
            <a:r>
              <a:rPr kumimoji="0" lang="zh-CN" sz="159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定义监听器OnItemClickListener</a:t>
            </a:r>
          </a:p>
          <a:p>
            <a:pPr marR="0" lvl="2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59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2. </a:t>
            </a:r>
            <a:r>
              <a:rPr sz="1595" noProof="0">
                <a:ln>
                  <a:noFill/>
                </a:ln>
                <a:effectLst/>
                <a:uLnTx/>
                <a:uFillTx/>
                <a:sym typeface="+mn-ea"/>
              </a:rPr>
              <a:t>Adapter中</a:t>
            </a:r>
            <a:r>
              <a:rPr lang="zh-CN" sz="1595" noProof="0">
                <a:ln>
                  <a:noFill/>
                </a:ln>
                <a:effectLst/>
                <a:uLnTx/>
                <a:uFillTx/>
                <a:sym typeface="+mn-ea"/>
              </a:rPr>
              <a:t>实现监听器OnItemClickListener</a:t>
            </a:r>
          </a:p>
          <a:p>
            <a:pPr marR="0" lvl="2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en-US" altLang="zh-CN" sz="1595" noProof="0">
                <a:ln>
                  <a:noFill/>
                </a:ln>
                <a:effectLst/>
                <a:uLnTx/>
                <a:uFillTx/>
                <a:sym typeface="+mn-ea"/>
              </a:rPr>
              <a:t>3. </a:t>
            </a:r>
            <a:r>
              <a:rPr lang="zh-CN" altLang="en-US" sz="1595" noProof="0">
                <a:ln>
                  <a:noFill/>
                </a:ln>
                <a:effectLst/>
                <a:uLnTx/>
                <a:uFillTx/>
                <a:sym typeface="+mn-ea"/>
              </a:rPr>
              <a:t>绑定监听器</a:t>
            </a:r>
            <a:endParaRPr kumimoji="0" sz="1595" b="0" i="0" u="none" strike="noStrike" cap="none" spc="0" normalizeH="0" baseline="0" noProof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17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标题 1"/>
          <p:cNvSpPr/>
          <p:nvPr/>
        </p:nvSpPr>
        <p:spPr>
          <a:xfrm>
            <a:off x="4146550" y="164465"/>
            <a:ext cx="495617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RecyclerView 控件的单击监听器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530733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1．自定义 OnItemClickListener 监听接口</a:t>
            </a:r>
          </a:p>
        </p:txBody>
      </p:sp>
      <p:sp>
        <p:nvSpPr>
          <p:cNvPr id="3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OnItemClickListener 接口的实现代码：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public interface 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OnItemClickListener 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{ 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//单击回调方法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public void 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onItemClick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(View view,int position); 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}</a:t>
            </a:r>
          </a:p>
        </p:txBody>
      </p:sp>
      <p:sp>
        <p:nvSpPr>
          <p:cNvPr id="6" name="标题 1"/>
          <p:cNvSpPr/>
          <p:nvPr/>
        </p:nvSpPr>
        <p:spPr>
          <a:xfrm>
            <a:off x="4146550" y="164465"/>
            <a:ext cx="495617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RecyclerView 控件的单击监听器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en-US" altLang="zh-CN" sz="3005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ListView</a:t>
            </a:r>
            <a:r>
              <a:rPr lang="en-US" altLang="zh-CN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简介</a:t>
            </a:r>
          </a:p>
        </p:txBody>
      </p:sp>
      <p:pic>
        <p:nvPicPr>
          <p:cNvPr id="7" name="图片 6" descr="44126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35" y="1744345"/>
            <a:ext cx="2028825" cy="3608070"/>
          </a:xfrm>
          <a:prstGeom prst="rect">
            <a:avLst/>
          </a:prstGeom>
        </p:spPr>
      </p:pic>
      <p:pic>
        <p:nvPicPr>
          <p:cNvPr id="8" name="图片 7" descr="442089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70" y="1744345"/>
            <a:ext cx="2028825" cy="3608070"/>
          </a:xfrm>
          <a:prstGeom prst="rect">
            <a:avLst/>
          </a:prstGeom>
        </p:spPr>
      </p:pic>
      <p:pic>
        <p:nvPicPr>
          <p:cNvPr id="9" name="图片 8" descr="443387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255" y="1744345"/>
            <a:ext cx="2028825" cy="36080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26018" y="802400"/>
            <a:ext cx="388937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sz="2400" b="1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sym typeface="+mn-ea"/>
              </a:rPr>
              <a:t>ListView</a:t>
            </a:r>
            <a:r>
              <a:rPr lang="zh-CN" altLang="en-US" sz="2400" b="1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sym typeface="+mn-ea"/>
              </a:rPr>
              <a:t>控件的使用场景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9ED6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677418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2．Adapter 中实现且绑定监听器 OnItemClickListener</a:t>
            </a:r>
          </a:p>
        </p:txBody>
      </p:sp>
      <p:sp>
        <p:nvSpPr>
          <p:cNvPr id="3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//创建单击回调接口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private OnItemClickListener 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mOnItemClickListener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;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//设置单击回调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if (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mOnItemClickListener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!=null){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    holder.itemView.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setOnClickListener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(new View.OnClickListener() {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@Override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public void 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onClick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(View v) {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    mOnItemClickListener.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onItemClick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(holder.itemView,position);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}  });  }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sz="1500" b="0" i="0" u="none" strike="noStrike" cap="none" spc="0" normalizeH="0" baseline="0" noProof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sz="1500" b="0" i="0" u="none" strike="noStrike" cap="none" spc="0" normalizeH="0" baseline="0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6" name="标题 1"/>
          <p:cNvSpPr/>
          <p:nvPr/>
        </p:nvSpPr>
        <p:spPr>
          <a:xfrm>
            <a:off x="4146550" y="164465"/>
            <a:ext cx="495617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RecyclerView 控件的单击监听器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425450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3．在 Activity 使用单击回调接口</a:t>
            </a:r>
          </a:p>
        </p:txBody>
      </p:sp>
      <p:sp>
        <p:nvSpPr>
          <p:cNvPr id="3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//设置单击回调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myAdapter.setmOnItemClickListener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(new OnItemClickListener() {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@Override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public void 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onItemClick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(View view, int position) {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    </a:t>
            </a:r>
            <a:r>
              <a:rPr kumimoji="0" lang="en-US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//</a:t>
            </a:r>
            <a:r>
              <a:rPr kumimoji="0" lang="zh-CN" altLang="en-US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监听代码</a:t>
            </a:r>
            <a:endParaRPr kumimoji="0" sz="1500" b="0" i="0" u="none" strike="noStrike" cap="none" spc="0" normalizeH="0" baseline="0" noProof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}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});</a:t>
            </a:r>
          </a:p>
        </p:txBody>
      </p:sp>
      <p:sp>
        <p:nvSpPr>
          <p:cNvPr id="6" name="标题 1"/>
          <p:cNvSpPr/>
          <p:nvPr/>
        </p:nvSpPr>
        <p:spPr>
          <a:xfrm>
            <a:off x="4146550" y="164465"/>
            <a:ext cx="495617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RecyclerView 控件的单击监听器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437578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SwipeRefreshLayout 控件的使用</a:t>
            </a:r>
          </a:p>
        </p:txBody>
      </p:sp>
      <p:sp>
        <p:nvSpPr>
          <p:cNvPr id="3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SwipeRefreshLayout 控件是谷歌公司提供的下拉刷新控件，具有使用简单、灵活等特点。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SwipeRefreshLayout 控件的方法有很多，这里只介绍 5 个经常用到的方法。</a:t>
            </a:r>
          </a:p>
        </p:txBody>
      </p:sp>
      <p:sp>
        <p:nvSpPr>
          <p:cNvPr id="6" name="标题 1"/>
          <p:cNvSpPr/>
          <p:nvPr/>
        </p:nvSpPr>
        <p:spPr>
          <a:xfrm>
            <a:off x="4146550" y="164465"/>
            <a:ext cx="495617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SwipeRefreshLayout 控件的使用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437578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SwipeRefreshLayout 控件的使用</a:t>
            </a:r>
          </a:p>
        </p:txBody>
      </p:sp>
      <p:sp>
        <p:nvSpPr>
          <p:cNvPr id="3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1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isRefreshing()。 </a:t>
            </a:r>
          </a:p>
          <a:p>
            <a:pPr marR="0" lvl="2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28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判断当前的状态是否是刷新状态。</a:t>
            </a:r>
          </a:p>
          <a:p>
            <a:pPr marR="0" lvl="1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setColorSchemeResources(intcolorResIds)。 </a:t>
            </a:r>
          </a:p>
          <a:p>
            <a:pPr marR="0" lvl="2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28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设置下拉进度条的颜色主题，参数为可变参数，并且为资源 ID，可以用来设置多种不同的颜色，每转一圈就显示一种颜色。 </a:t>
            </a:r>
          </a:p>
          <a:p>
            <a:pPr marR="0" lvl="1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setOnRefreshListener(SwipeRefreshLayout.OnRefreshListener listener)。 </a:t>
            </a:r>
          </a:p>
          <a:p>
            <a:pPr marR="0" lvl="2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28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设置监听，需要重写 onRefresh()方法顶部下拉时会调用这个方法，在里面实现请求数据的逻辑，设置下拉进度条消失等。 </a:t>
            </a:r>
          </a:p>
          <a:p>
            <a:pPr marR="0" lvl="1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setProgressBackgroundColorSchemeResource(int colorRes)。 </a:t>
            </a:r>
          </a:p>
          <a:p>
            <a:pPr marR="0" lvl="2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28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设置下拉进度条的背景颜色，默认为白色。 </a:t>
            </a:r>
          </a:p>
          <a:p>
            <a:pPr marR="0" lvl="1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setRefreshing(boolean refreshing)。 </a:t>
            </a:r>
          </a:p>
          <a:p>
            <a:pPr marR="0" lvl="2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28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设置刷新状态，true 表示正在刷新，false 表示取消刷新。</a:t>
            </a:r>
          </a:p>
        </p:txBody>
      </p:sp>
      <p:sp>
        <p:nvSpPr>
          <p:cNvPr id="6" name="标题 1"/>
          <p:cNvSpPr/>
          <p:nvPr/>
        </p:nvSpPr>
        <p:spPr>
          <a:xfrm>
            <a:off x="4146550" y="164465"/>
            <a:ext cx="495617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SwipeRefreshLayout 控件的使用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193675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1．设置布局</a:t>
            </a:r>
          </a:p>
        </p:txBody>
      </p:sp>
      <p:sp>
        <p:nvSpPr>
          <p:cNvPr id="3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1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SwipeRefreshLayout 控件只能有一个子元素，当然我们一般也不会往里面放其他的布局。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&lt;android.support.v4.widget.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SwipeRefreshLayout </a:t>
            </a:r>
            <a:endParaRPr kumimoji="0" sz="1500" b="0" i="0" u="none" strike="noStrike" cap="none" spc="0" normalizeH="0" baseline="0" noProof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android:id="@+id/swipeRf"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android:layout_width="match_parent"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android:layout_height="match_parent"&gt;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&lt;android.support.v7.widget.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RecyclerView </a:t>
            </a:r>
            <a:endParaRPr kumimoji="0" sz="1500" b="0" i="0" u="none" strike="noStrike" cap="none" spc="0" normalizeH="0" baseline="0" noProof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android:id="@+id/myrecyclerview"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android:layout_width="match_parent"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android:layout_height="match_parent" /&gt;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sz="1500" b="0" i="0" u="none" strike="noStrike" cap="none" spc="0" normalizeH="0" baseline="0" noProof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&lt;/android.support.v4.widget.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SwipeRefreshLayout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&gt;</a:t>
            </a:r>
          </a:p>
        </p:txBody>
      </p:sp>
      <p:sp>
        <p:nvSpPr>
          <p:cNvPr id="6" name="标题 1"/>
          <p:cNvSpPr/>
          <p:nvPr/>
        </p:nvSpPr>
        <p:spPr>
          <a:xfrm>
            <a:off x="4146550" y="164465"/>
            <a:ext cx="495617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SwipeRefreshLayout 控件的使用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477075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2．SwipeRefreshLayout 控件的使用</a:t>
            </a:r>
          </a:p>
        </p:txBody>
      </p:sp>
      <p:sp>
        <p:nvSpPr>
          <p:cNvPr id="3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1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在代码中，需要先设置 RecyclerView 显示的适配器，再设置 SwipeRefreshLayout 控件。</a:t>
            </a:r>
          </a:p>
          <a:p>
            <a:pPr marR="0" lvl="1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sz="1500" b="0" i="0" u="none" strike="noStrike" cap="none" spc="0" normalizeH="0" baseline="0" noProof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swipeRf1.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setOnRefreshListener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(new             SwipeRefreshLayout.OnRefreshListener() {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@Override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public void 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onRefresh</a:t>
            </a: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() { </a:t>
            </a:r>
          </a:p>
          <a:p>
            <a:pPr marL="914400" marR="0" lvl="2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28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// 开始刷新，设置当前为刷新状态</a:t>
            </a:r>
          </a:p>
          <a:p>
            <a:pPr marL="914400" marR="0" lvl="2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285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//swipeRefreshLayout.setRefreshing(true);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} 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sz="15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+mn-ea"/>
              </a:rPr>
              <a:t> });</a:t>
            </a:r>
          </a:p>
        </p:txBody>
      </p:sp>
      <p:sp>
        <p:nvSpPr>
          <p:cNvPr id="6" name="标题 1"/>
          <p:cNvSpPr/>
          <p:nvPr/>
        </p:nvSpPr>
        <p:spPr>
          <a:xfrm>
            <a:off x="4146550" y="164465"/>
            <a:ext cx="4956175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SwipeRefreshLayout 控件的使用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案例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5: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完成我爱电影的选中及刷新功能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</a:rPr>
              <a:t>5:</a:t>
            </a:r>
            <a:r>
              <a:rPr lang="zh-CN" altLang="en-US" b="1" dirty="0">
                <a:solidFill>
                  <a:srgbClr val="009ED6"/>
                </a:solidFill>
              </a:rPr>
              <a:t>完成我爱电影的选中及刷新功能</a:t>
            </a:r>
          </a:p>
        </p:txBody>
      </p:sp>
      <p:sp>
        <p:nvSpPr>
          <p:cNvPr id="17" name="矩形 16"/>
          <p:cNvSpPr/>
          <p:nvPr/>
        </p:nvSpPr>
        <p:spPr>
          <a:xfrm>
            <a:off x="1222780" y="1681825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需求描述：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929559" y="2612030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40587" y="3578388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59885" y="1753671"/>
            <a:ext cx="4413172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本案例案例</a:t>
            </a:r>
            <a:r>
              <a:rPr lang="en-US" altLang="zh-CN" sz="126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基础上升级，用</a:t>
            </a:r>
            <a:r>
              <a:rPr lang="en-US" altLang="zh-CN" sz="1260" dirty="0" err="1">
                <a:latin typeface="微软雅黑" panose="020B0503020204020204" charset="-122"/>
                <a:ea typeface="微软雅黑" panose="020B0503020204020204" charset="-122"/>
              </a:rPr>
              <a:t>RecyclerView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实现电影列表界面，当单击某个电影条目时，提示选中电影的信息。当下拉电影列表后，能刷新并加载更多电影。。</a:t>
            </a:r>
            <a:endParaRPr sz="126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4503" y="2775051"/>
            <a:ext cx="2217930" cy="37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1440" b="1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技术要点：</a:t>
            </a:r>
            <a:endParaRPr lang="en-US" altLang="zh-CN" sz="144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41125" y="2814535"/>
            <a:ext cx="4577172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260" dirty="0" err="1">
                <a:latin typeface="微软雅黑" panose="020B0503020204020204" charset="-122"/>
                <a:ea typeface="微软雅黑" panose="020B0503020204020204" charset="-122"/>
              </a:rPr>
              <a:t>RecyclerView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60" dirty="0">
                <a:latin typeface="微软雅黑" panose="020B0503020204020204" charset="-122"/>
                <a:ea typeface="微软雅黑" panose="020B0503020204020204" charset="-122"/>
              </a:rPr>
              <a:t>Adapter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中自定义一个接口，并创建一个监听的方法来实现单击监听。</a:t>
            </a:r>
            <a:r>
              <a:rPr lang="en-US" altLang="zh-CN" sz="1260" dirty="0" err="1">
                <a:latin typeface="微软雅黑" panose="020B0503020204020204" charset="-122"/>
                <a:ea typeface="微软雅黑" panose="020B0503020204020204" charset="-122"/>
              </a:rPr>
              <a:t>SwipeRefreshLayout</a:t>
            </a:r>
            <a:r>
              <a:rPr lang="zh-CN" altLang="en-US" sz="1260" dirty="0">
                <a:latin typeface="微软雅黑" panose="020B0503020204020204" charset="-122"/>
                <a:ea typeface="微软雅黑" panose="020B0503020204020204" charset="-122"/>
              </a:rPr>
              <a:t>控件的基本使用。</a:t>
            </a:r>
            <a:endParaRPr lang="zh-CN" altLang="en-US" sz="1260" dirty="0"/>
          </a:p>
        </p:txBody>
      </p:sp>
      <p:sp>
        <p:nvSpPr>
          <p:cNvPr id="47" name="文本框 46"/>
          <p:cNvSpPr txBox="1"/>
          <p:nvPr/>
        </p:nvSpPr>
        <p:spPr>
          <a:xfrm>
            <a:off x="2067178" y="4017893"/>
            <a:ext cx="4412251" cy="121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en-US" altLang="zh-CN" sz="1260" kern="0" dirty="0">
                <a:sym typeface="+mn-ea"/>
              </a:rPr>
              <a:t>UI</a:t>
            </a:r>
            <a:r>
              <a:rPr lang="zh-CN" altLang="en-US" sz="1260" kern="0" dirty="0">
                <a:sym typeface="+mn-ea"/>
              </a:rPr>
              <a:t>布局设计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sz="1260" kern="0" dirty="0">
                <a:sym typeface="+mn-ea"/>
              </a:rPr>
              <a:t>点击监听的实现</a:t>
            </a:r>
            <a:r>
              <a:rPr lang="zh-CN" altLang="en-US" sz="1260" kern="0" dirty="0">
                <a:sym typeface="+mn-ea"/>
              </a:rPr>
              <a:t>。</a:t>
            </a:r>
            <a:endParaRPr lang="en-US" altLang="zh-CN" sz="1260" kern="0" dirty="0">
              <a:sym typeface="+mn-ea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lang="zh-CN" sz="1260" kern="0" dirty="0">
                <a:sym typeface="+mn-ea"/>
              </a:rPr>
              <a:t>刷新功能实现</a:t>
            </a:r>
            <a:r>
              <a:rPr lang="zh-CN" altLang="en-US" sz="1260" kern="0" dirty="0">
                <a:sym typeface="+mn-ea"/>
              </a:rPr>
              <a:t>。</a:t>
            </a: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lang="en-US" altLang="zh-CN" sz="1260" kern="0" dirty="0"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06253" y="1676648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1</a:t>
            </a:r>
            <a:endParaRPr lang="zh-CN" altLang="en-US" sz="2160" b="1" dirty="0"/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1013356" y="3588629"/>
            <a:ext cx="5643498" cy="36593"/>
          </a:xfrm>
          <a:prstGeom prst="line">
            <a:avLst/>
          </a:prstGeom>
          <a:solidFill>
            <a:srgbClr val="3BCCFF"/>
          </a:solidFill>
          <a:ln w="9525" cap="flat" cmpd="sng" algn="ctr">
            <a:solidFill>
              <a:srgbClr val="19C3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0" name="椭圆 49"/>
          <p:cNvSpPr/>
          <p:nvPr/>
        </p:nvSpPr>
        <p:spPr>
          <a:xfrm>
            <a:off x="806049" y="2781363"/>
            <a:ext cx="416526" cy="4013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b="1" dirty="0"/>
              <a:t>2</a:t>
            </a:r>
            <a:endParaRPr lang="zh-CN" altLang="en-US" sz="216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806015" y="3612819"/>
            <a:ext cx="5911850" cy="401320"/>
            <a:chOff x="1254" y="7136"/>
            <a:chExt cx="9310" cy="632"/>
          </a:xfrm>
        </p:grpSpPr>
        <p:cxnSp>
          <p:nvCxnSpPr>
            <p:cNvPr id="51" name="直接连接符 50"/>
            <p:cNvCxnSpPr/>
            <p:nvPr/>
          </p:nvCxnSpPr>
          <p:spPr>
            <a:xfrm flipV="1">
              <a:off x="1678" y="7653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2" name="椭圆 51"/>
            <p:cNvSpPr/>
            <p:nvPr/>
          </p:nvSpPr>
          <p:spPr>
            <a:xfrm>
              <a:off x="1254" y="7136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3</a:t>
              </a:r>
              <a:endParaRPr lang="zh-CN" altLang="en-US" sz="2160" b="1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937" y="7147"/>
              <a:ext cx="3493" cy="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zh-CN" altLang="en-US" sz="1440" b="1" kern="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步骤描述：</a:t>
              </a:r>
              <a:endParaRPr lang="en-US" altLang="zh-CN" sz="1440" kern="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78" y="1203697"/>
            <a:ext cx="2076729" cy="36919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4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：使用</a:t>
            </a:r>
            <a:r>
              <a:rPr lang="en-US" altLang="zh-CN" sz="2700" b="1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RecyclerView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开发我爱电影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5: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完成我爱电影的选中及刷新功能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121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ea"/>
              <a:buAutoNum type="circleNumDbPlain"/>
              <a:defRPr/>
            </a:pPr>
            <a:r>
              <a:rPr sz="1260" kern="0">
                <a:sym typeface="+mn-ea"/>
              </a:rPr>
              <a:t>创建</a:t>
            </a:r>
            <a:r>
              <a:rPr lang="zh-CN" sz="1260" kern="0">
                <a:sym typeface="+mn-ea"/>
              </a:rPr>
              <a:t>点击</a:t>
            </a:r>
            <a:r>
              <a:rPr sz="1260" kern="0">
                <a:sym typeface="+mn-ea"/>
              </a:rPr>
              <a:t>回调接口：OnItemClickListener：</a:t>
            </a:r>
          </a:p>
          <a:p>
            <a:pPr marL="228600" indent="-228600" algn="l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ea"/>
              <a:buAutoNum type="circleNumDbPlain"/>
              <a:defRPr/>
            </a:pPr>
            <a:r>
              <a:rPr sz="1260" kern="0">
                <a:sym typeface="+mn-ea"/>
              </a:rPr>
              <a:t>Adapter里设置回调接口</a:t>
            </a:r>
          </a:p>
          <a:p>
            <a:pPr marL="228600" indent="-228600" algn="l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ea"/>
              <a:buAutoNum type="circleNumDbPlain"/>
              <a:defRPr/>
            </a:pPr>
            <a:r>
              <a:rPr sz="1260" kern="0">
                <a:sym typeface="+mn-ea"/>
              </a:rPr>
              <a:t>在Activity使用单击回调接口：</a:t>
            </a:r>
            <a:endParaRPr lang="en-US" altLang="zh-CN" sz="1260" kern="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endParaRPr sz="1260" kern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9"/>
            <a:ext cx="5830647" cy="416561"/>
            <a:chOff x="1270" y="2640"/>
            <a:chExt cx="9182" cy="656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6408" cy="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300"/>
                </a:spcAft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cs typeface="+mn-cs"/>
                </a:rPr>
                <a:t>电影选中功能实现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1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4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：使用</a:t>
            </a:r>
            <a:r>
              <a:rPr lang="en-US" altLang="zh-CN" sz="2700" b="1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RecyclerView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开发我爱电影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5: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完成我爱电影的选中及刷新功能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sz="1260" kern="0">
                <a:sym typeface="+mn-ea"/>
              </a:rPr>
              <a:t>案例的主界面 activity_main.xml 文件中加入 SwipeRefreshLayout控 件 ， SwipeRefreshLayout 控 件 包 含 RecyclerView 控 件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9"/>
            <a:ext cx="5830647" cy="416561"/>
            <a:chOff x="1270" y="2640"/>
            <a:chExt cx="9182" cy="656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6408" cy="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300"/>
                </a:spcAft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cs typeface="+mn-cs"/>
                </a:rPr>
                <a:t>UI 布局设计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1</a:t>
              </a:r>
            </a:p>
          </p:txBody>
        </p:sp>
      </p:grpSp>
      <p:pic>
        <p:nvPicPr>
          <p:cNvPr id="283" name="图片 1"/>
          <p:cNvPicPr>
            <a:picLocks noChangeAspect="1"/>
          </p:cNvPicPr>
          <p:nvPr/>
        </p:nvPicPr>
        <p:blipFill>
          <a:blip r:embed="rId2"/>
          <a:srcRect b="58480"/>
          <a:stretch>
            <a:fillRect/>
          </a:stretch>
        </p:blipFill>
        <p:spPr>
          <a:xfrm>
            <a:off x="1935480" y="2910205"/>
            <a:ext cx="4943475" cy="200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/>
          <p:nvPr/>
        </p:nvSpPr>
        <p:spPr>
          <a:xfrm>
            <a:off x="2139300" y="184090"/>
            <a:ext cx="6929174" cy="57396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defTabSz="457200">
              <a:defRPr/>
            </a:pP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案例</a:t>
            </a:r>
            <a:r>
              <a:rPr lang="en-US" altLang="zh-CN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4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：使用</a:t>
            </a:r>
            <a:r>
              <a:rPr lang="en-US" altLang="zh-CN" sz="2700" b="1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RecyclerView</a:t>
            </a:r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开发我爱电影</a:t>
            </a:r>
          </a:p>
        </p:txBody>
      </p:sp>
      <p:sp>
        <p:nvSpPr>
          <p:cNvPr id="8" name="矩形 7"/>
          <p:cNvSpPr/>
          <p:nvPr/>
        </p:nvSpPr>
        <p:spPr>
          <a:xfrm>
            <a:off x="233315" y="1044500"/>
            <a:ext cx="534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zh-CN" altLang="en-US" b="1" dirty="0">
                <a:solidFill>
                  <a:srgbClr val="009ED6"/>
                </a:solidFill>
                <a:sym typeface="+mn-ea"/>
              </a:rPr>
              <a:t>案例</a:t>
            </a:r>
            <a:r>
              <a:rPr lang="en-US" altLang="zh-CN" b="1" dirty="0">
                <a:solidFill>
                  <a:srgbClr val="009ED6"/>
                </a:solidFill>
                <a:sym typeface="+mn-ea"/>
              </a:rPr>
              <a:t>5:</a:t>
            </a:r>
            <a:r>
              <a:rPr lang="zh-CN" altLang="en-US" b="1" dirty="0">
                <a:solidFill>
                  <a:srgbClr val="009ED6"/>
                </a:solidFill>
                <a:sym typeface="+mn-ea"/>
              </a:rPr>
              <a:t>完成我爱电影的选中及刷新功能</a:t>
            </a:r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1030862" y="3133584"/>
            <a:ext cx="32893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0"/>
          <p:cNvSpPr txBox="1">
            <a:spLocks noChangeArrowheads="1"/>
          </p:cNvSpPr>
          <p:nvPr/>
        </p:nvSpPr>
        <p:spPr bwMode="auto">
          <a:xfrm>
            <a:off x="1240016" y="4579451"/>
            <a:ext cx="3126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2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  <a:endParaRPr lang="zh-CN" altLang="en-US" sz="162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3063" y="2227524"/>
            <a:ext cx="5941225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auto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  <a:defRPr/>
            </a:pPr>
            <a:r>
              <a:rPr sz="1260" kern="0">
                <a:sym typeface="+mn-ea"/>
              </a:rPr>
              <a:t>程序在 Activity 中为 SwipeRefreshLayout 控件加入 OnRefreshListener 监听（刷新监听器），在其 onRefresh()方法中编写加载电影的功能。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06253" y="1676649"/>
            <a:ext cx="5830647" cy="416561"/>
            <a:chOff x="1270" y="2640"/>
            <a:chExt cx="9182" cy="656"/>
          </a:xfrm>
        </p:grpSpPr>
        <p:sp>
          <p:nvSpPr>
            <p:cNvPr id="17" name="矩形 16"/>
            <p:cNvSpPr/>
            <p:nvPr/>
          </p:nvSpPr>
          <p:spPr>
            <a:xfrm>
              <a:off x="1926" y="2649"/>
              <a:ext cx="6408" cy="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300"/>
                </a:spcAft>
                <a:buClrTx/>
                <a:buSzTx/>
                <a:buFontTx/>
                <a:defRPr/>
              </a:pPr>
              <a:r>
                <a:rPr lang="zh-CN" altLang="en-US" sz="1600" b="1" dirty="0">
                  <a:solidFill>
                    <a:srgbClr val="009ED6"/>
                  </a:solidFill>
                  <a:cs typeface="+mn-cs"/>
                </a:rPr>
                <a:t>业务功能实现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565" y="3189"/>
              <a:ext cx="8887" cy="58"/>
            </a:xfrm>
            <a:prstGeom prst="line">
              <a:avLst/>
            </a:prstGeom>
            <a:solidFill>
              <a:srgbClr val="3BCCFF"/>
            </a:solidFill>
            <a:ln w="9525" cap="flat" cmpd="sng" algn="ctr">
              <a:solidFill>
                <a:srgbClr val="19C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8" name="椭圆 47"/>
            <p:cNvSpPr/>
            <p:nvPr/>
          </p:nvSpPr>
          <p:spPr>
            <a:xfrm>
              <a:off x="1270" y="2640"/>
              <a:ext cx="656" cy="6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60" b="1" dirty="0"/>
                <a:t>2</a:t>
              </a:r>
            </a:p>
          </p:txBody>
        </p:sp>
      </p:grp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72952" y="2093434"/>
            <a:ext cx="6241364" cy="3585210"/>
          </a:xfrm>
          <a:prstGeom prst="rect">
            <a:avLst/>
          </a:prstGeom>
          <a:solidFill>
            <a:srgbClr val="E7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获取刷新框架</a:t>
            </a:r>
            <a:b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swipeRf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= 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SwipeRefreshLayout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findViewById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R.id.swipeRf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设置下拉时圆圈的颜色（可以由多种颜色拼成）</a:t>
            </a:r>
            <a:b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swipeRf.setColorSchemeResources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android.R.color.holo_blue_light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android.R.color.holo_red_light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android.R.color.holo_orange_light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设置下拉时圆圈的背景颜色（这里设置成色）</a:t>
            </a:r>
            <a:b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swipeRf.setProgressBackgroundColorSchemeResource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(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android.R.color.white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设置刷新监听</a:t>
            </a:r>
            <a:b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swipeRf.setOnRefreshListener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(new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SwipeRefreshLayout.OnRefreshListener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(){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@Override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public void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onRefresh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 {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//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下拉刷新的圆圈是否显示</a:t>
            </a:r>
            <a:b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swipeRf.setRefreshing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(true);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//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具体操作</a:t>
            </a:r>
            <a:b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initDataMovies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();//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加载电影</a:t>
            </a:r>
            <a:b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myAdapter.notifyDataSetChanged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//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下拉刷新的圆圈是否显示</a:t>
            </a:r>
            <a:b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kumimoji="0" lang="en-US" altLang="zh-CN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swipeRf.setRefreshing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(false);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}</a:t>
            </a:r>
            <a:b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});</a:t>
            </a:r>
            <a:r>
              <a:rPr kumimoji="0" lang="en-US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 descr="图6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745" y="2265680"/>
            <a:ext cx="18225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sz="300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ListView 控件的使用</a:t>
            </a: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331640" y="1357555"/>
            <a:ext cx="6701233" cy="100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1500" kern="0" dirty="0"/>
              <a:t>ListView 控件是 Android 开发过程中最常用的控件之一，它的使用可以分为如下步骤</a:t>
            </a:r>
            <a:r>
              <a:rPr lang="zh-CN" altLang="en-US" sz="1500" kern="0" dirty="0"/>
              <a:t>：</a:t>
            </a:r>
            <a:endParaRPr lang="en-US" altLang="zh-CN" sz="1500" kern="0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zh-CN" sz="1285" kern="0" dirty="0"/>
              <a:t>1</a:t>
            </a:r>
            <a:r>
              <a:rPr lang="zh-CN" altLang="en-US" sz="1285" kern="0" dirty="0"/>
              <a:t>、</a:t>
            </a:r>
            <a:r>
              <a:rPr lang="en-US" altLang="zh-CN" sz="1285" kern="0" dirty="0"/>
              <a:t>UI</a:t>
            </a:r>
            <a:r>
              <a:rPr lang="zh-CN" altLang="en-US" sz="1285" kern="0" dirty="0"/>
              <a:t>布局设计</a:t>
            </a:r>
            <a:endParaRPr lang="en-US" altLang="zh-CN" sz="1285" kern="0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zh-CN" sz="1285" kern="0" dirty="0"/>
              <a:t>2 </a:t>
            </a:r>
            <a:r>
              <a:rPr lang="zh-CN" altLang="en-US" sz="1285" kern="0" dirty="0"/>
              <a:t>、使用适配器显示数据</a:t>
            </a:r>
            <a:endParaRPr kumimoji="0" lang="en-US" altLang="zh-CN" sz="128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lvl="1" indent="0" eaLnBrk="1" hangingPunct="1">
              <a:lnSpc>
                <a:spcPct val="150000"/>
              </a:lnSpc>
              <a:buNone/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</a:t>
            </a:r>
            <a:endParaRPr lang="en-US" altLang="zh-CN" sz="1500" kern="0" dirty="0"/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17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251777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altLang="zh-CN" sz="2400" b="1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sym typeface="+mn-ea"/>
              </a:rPr>
              <a:t>ListView</a:t>
            </a:r>
            <a:r>
              <a:rPr lang="zh-CN" altLang="en-US" sz="2000" b="1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sym typeface="+mn-ea"/>
              </a:rPr>
              <a:t>的用法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9ED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小结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1689451" y="1479012"/>
            <a:ext cx="6842989" cy="3963009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dirty="0" err="1">
                <a:solidFill>
                  <a:srgbClr val="009ED6"/>
                </a:solidFill>
                <a:sym typeface="+mn-ea"/>
              </a:rPr>
              <a:t>本章主要介绍了</a:t>
            </a:r>
            <a:r>
              <a:rPr dirty="0">
                <a:solidFill>
                  <a:srgbClr val="009ED6"/>
                </a:solidFill>
                <a:sym typeface="+mn-ea"/>
              </a:rPr>
              <a:t> </a:t>
            </a:r>
            <a:r>
              <a:rPr dirty="0" err="1">
                <a:solidFill>
                  <a:srgbClr val="009ED6"/>
                </a:solidFill>
                <a:sym typeface="+mn-ea"/>
              </a:rPr>
              <a:t>ListView</a:t>
            </a:r>
            <a:r>
              <a:rPr dirty="0">
                <a:solidFill>
                  <a:srgbClr val="009ED6"/>
                </a:solidFill>
                <a:sym typeface="+mn-ea"/>
              </a:rPr>
              <a:t> </a:t>
            </a:r>
            <a:r>
              <a:rPr dirty="0" err="1">
                <a:solidFill>
                  <a:srgbClr val="009ED6"/>
                </a:solidFill>
                <a:sym typeface="+mn-ea"/>
              </a:rPr>
              <a:t>控件显示数据列表的功能，并结合其监听器完成常用列表功能的开发</a:t>
            </a:r>
            <a:r>
              <a:rPr dirty="0">
                <a:solidFill>
                  <a:srgbClr val="009ED6"/>
                </a:solidFill>
                <a:sym typeface="+mn-ea"/>
              </a:rPr>
              <a:t> 。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dirty="0">
                <a:solidFill>
                  <a:srgbClr val="009ED6"/>
                </a:solidFill>
                <a:sym typeface="+mn-ea"/>
              </a:rPr>
              <a:t> 我 们 学 习 了 更 灵 活 、 先 进 的 </a:t>
            </a:r>
            <a:r>
              <a:rPr dirty="0" err="1">
                <a:solidFill>
                  <a:srgbClr val="009ED6"/>
                </a:solidFill>
                <a:sym typeface="+mn-ea"/>
              </a:rPr>
              <a:t>RecyclerView</a:t>
            </a:r>
            <a:r>
              <a:rPr dirty="0">
                <a:solidFill>
                  <a:srgbClr val="009ED6"/>
                </a:solidFill>
                <a:sym typeface="+mn-ea"/>
              </a:rPr>
              <a:t> 控 件 ， 并 学 习 了 如 何 实 现 单 击 监 听 </a:t>
            </a:r>
            <a:r>
              <a:rPr dirty="0" err="1">
                <a:solidFill>
                  <a:srgbClr val="009ED6"/>
                </a:solidFill>
                <a:sym typeface="+mn-ea"/>
              </a:rPr>
              <a:t>及SwipeRefreshLayout</a:t>
            </a:r>
            <a:r>
              <a:rPr dirty="0">
                <a:solidFill>
                  <a:srgbClr val="009ED6"/>
                </a:solidFill>
                <a:sym typeface="+mn-ea"/>
              </a:rPr>
              <a:t> </a:t>
            </a:r>
            <a:r>
              <a:rPr dirty="0" err="1">
                <a:solidFill>
                  <a:srgbClr val="009ED6"/>
                </a:solidFill>
                <a:sym typeface="+mn-ea"/>
              </a:rPr>
              <a:t>控件下拉刷新功能</a:t>
            </a:r>
            <a:r>
              <a:rPr dirty="0">
                <a:solidFill>
                  <a:srgbClr val="009ED6"/>
                </a:solidFill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447675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作业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：京东商城之商品列表（一）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9ED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课后作业</a:t>
            </a:r>
          </a:p>
        </p:txBody>
      </p:sp>
      <p:sp>
        <p:nvSpPr>
          <p:cNvPr id="24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1.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显示京东商城的商品列表。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2.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为 每个商品加入点击事件，显示商品名称。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3.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当商品列表停止滚动时，加载新商品到列表中。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4.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使用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ListView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组件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如图</a:t>
            </a:r>
            <a:endParaRPr kumimoji="0" lang="zh-CN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17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T`69({K`WLIOH%5@47Z0(W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80" y="925830"/>
            <a:ext cx="2720340" cy="457263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6018" y="802400"/>
            <a:ext cx="447675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作业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9ED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：京东商城之商品列表（二）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9ED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 eaLnBrk="1" hangingPunct="1">
              <a:buFont typeface="Wingdings" panose="05000000000000000000" pitchFamily="2" charset="2"/>
              <a:buNone/>
            </a:pP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课后作业</a:t>
            </a:r>
          </a:p>
        </p:txBody>
      </p:sp>
      <p:sp>
        <p:nvSpPr>
          <p:cNvPr id="24" name="内容占位符 2"/>
          <p:cNvSpPr txBox="1"/>
          <p:nvPr/>
        </p:nvSpPr>
        <p:spPr bwMode="auto">
          <a:xfrm>
            <a:off x="1143635" y="1355725"/>
            <a:ext cx="6701155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1.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显示京东商城的商品列表。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2.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为 每个商品加入点击事件，显示商品名称。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en-US" altLang="zh-CN" sz="15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3. </a:t>
            </a:r>
            <a:r>
              <a:rPr lang="zh-CN" altLang="en-US" sz="15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使用</a:t>
            </a:r>
            <a:r>
              <a:rPr lang="zh-CN" altLang="en-US" sz="15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RecyclerView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组件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如图</a:t>
            </a:r>
            <a:endParaRPr kumimoji="0" lang="zh-CN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17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T`69({K`WLIOH%5@47Z0(W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80" y="925830"/>
            <a:ext cx="2720340" cy="4572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sz="300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ListView 控件的使用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2664512" cy="580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9ED6"/>
                </a:solidFill>
              </a:rPr>
              <a:t>1</a:t>
            </a:r>
            <a:r>
              <a:rPr lang="zh-CN" altLang="en-US" sz="2400" b="1" dirty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UI</a:t>
            </a:r>
            <a:r>
              <a:rPr lang="zh-CN" altLang="en-US" sz="2400" b="1" dirty="0">
                <a:solidFill>
                  <a:srgbClr val="009ED6"/>
                </a:solidFill>
              </a:rPr>
              <a:t>布局设计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09980" y="1214045"/>
            <a:ext cx="6701233" cy="100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zh-CN" sz="1500" kern="0" dirty="0"/>
              <a:t>新建</a:t>
            </a:r>
            <a:r>
              <a:rPr lang="en-US" altLang="zh-CN" sz="1500" kern="0" dirty="0"/>
              <a:t>Android</a:t>
            </a:r>
            <a:r>
              <a:rPr lang="zh-CN" altLang="en-US" sz="1500" kern="0" dirty="0"/>
              <a:t>工程。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zh-CN" altLang="en-US" sz="1500" kern="0" dirty="0"/>
              <a:t>在</a:t>
            </a:r>
            <a:r>
              <a:rPr lang="en-US" altLang="zh-CN" sz="1500" kern="0" dirty="0"/>
              <a:t>activity_main.xml</a:t>
            </a:r>
            <a:r>
              <a:rPr lang="zh-CN" altLang="en-US" sz="1500" kern="0" dirty="0"/>
              <a:t>中加入</a:t>
            </a:r>
            <a:r>
              <a:rPr lang="en-US" altLang="zh-CN" sz="1500" kern="0" dirty="0" err="1"/>
              <a:t>ListView</a:t>
            </a:r>
            <a:r>
              <a:rPr lang="zh-CN" altLang="en-US" sz="1500" kern="0" dirty="0"/>
              <a:t>控件</a:t>
            </a:r>
            <a:endParaRPr lang="en-US" altLang="zh-CN" sz="1500" kern="0" dirty="0"/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17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0" name="矩形 6"/>
          <p:cNvSpPr/>
          <p:nvPr/>
        </p:nvSpPr>
        <p:spPr>
          <a:xfrm>
            <a:off x="1076960" y="2353945"/>
            <a:ext cx="4948555" cy="16363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&lt;</a:t>
            </a:r>
            <a:r>
              <a:rPr lang="en-US" altLang="zh-CN" sz="1335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ListView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          android:id="@+id/lv"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          android:layout_width="match_parent"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          android:layout_height="match_parent"&gt;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&lt;/</a:t>
            </a:r>
            <a:r>
              <a:rPr lang="en-US" altLang="zh-CN" sz="1335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ListView</a:t>
            </a: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&gt;</a:t>
            </a:r>
            <a:endParaRPr lang="zh-CN" altLang="en-US" sz="15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M}]7C}ZO0AG6U0ZL][9U88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878205"/>
            <a:ext cx="2781300" cy="4587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lang="en-US" altLang="zh-CN" sz="3005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ListView</a:t>
            </a: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的使用要点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730645"/>
            <a:ext cx="2664512" cy="580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9ED6"/>
                </a:solidFill>
              </a:rPr>
              <a:t>1</a:t>
            </a:r>
            <a:r>
              <a:rPr lang="zh-CN" altLang="en-US" sz="2400" b="1" dirty="0">
                <a:solidFill>
                  <a:srgbClr val="009ED6"/>
                </a:solidFill>
              </a:rPr>
              <a:t>、</a:t>
            </a:r>
            <a:r>
              <a:rPr lang="en-US" altLang="zh-CN" sz="2400" b="1" dirty="0">
                <a:solidFill>
                  <a:srgbClr val="009ED6"/>
                </a:solidFill>
              </a:rPr>
              <a:t>UI</a:t>
            </a:r>
            <a:r>
              <a:rPr lang="zh-CN" altLang="en-US" sz="2400" b="1" dirty="0">
                <a:solidFill>
                  <a:srgbClr val="009ED6"/>
                </a:solidFill>
              </a:rPr>
              <a:t>布局设计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09980" y="1214045"/>
            <a:ext cx="6701233" cy="100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sz="1500" kern="0" dirty="0"/>
              <a:t>同时需要设计列表每行显示内容的布局</a:t>
            </a:r>
            <a:r>
              <a:rPr lang="zh-CN" sz="1500" kern="0" dirty="0"/>
              <a:t>，每行显示一张图片和文本的代码如下：</a:t>
            </a:r>
          </a:p>
        </p:txBody>
      </p:sp>
      <p:sp>
        <p:nvSpPr>
          <p:cNvPr id="16390" name="矩形 6"/>
          <p:cNvSpPr/>
          <p:nvPr/>
        </p:nvSpPr>
        <p:spPr>
          <a:xfrm>
            <a:off x="984885" y="2308225"/>
            <a:ext cx="4948555" cy="25634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&lt;LinearLayout &gt;</a:t>
            </a:r>
            <a:endParaRPr lang="en-US" altLang="zh-CN" sz="1335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  &lt;ImageView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      android:id="@+id/item_img"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      app:srcCompat="@mipmap/ic_launcher" /&gt;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  &lt;TextView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      android:id="@+id/item_name"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       android:text="TextView" /&gt;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335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&lt;/LinearLayout&gt;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25" y="2639695"/>
            <a:ext cx="3395345" cy="153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/>
          <p:nvPr/>
        </p:nvSpPr>
        <p:spPr>
          <a:xfrm>
            <a:off x="4460597" y="106402"/>
            <a:ext cx="4589305" cy="6382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lang="en-US" altLang="zh-CN" sz="3005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ListView</a:t>
            </a:r>
            <a:r>
              <a:rPr lang="zh-CN" altLang="en-US" sz="300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的使用要点</a:t>
            </a:r>
          </a:p>
        </p:txBody>
      </p:sp>
      <p:sp>
        <p:nvSpPr>
          <p:cNvPr id="5" name="矩形 4"/>
          <p:cNvSpPr/>
          <p:nvPr/>
        </p:nvSpPr>
        <p:spPr>
          <a:xfrm>
            <a:off x="1226018" y="802400"/>
            <a:ext cx="3895618" cy="580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9ED6"/>
                </a:solidFill>
              </a:rPr>
              <a:t>2</a:t>
            </a:r>
            <a:r>
              <a:rPr lang="zh-CN" altLang="en-US" sz="2400" b="1" dirty="0">
                <a:solidFill>
                  <a:srgbClr val="009ED6"/>
                </a:solidFill>
              </a:rPr>
              <a:t>、使用适配器显示数据</a:t>
            </a:r>
            <a:endParaRPr lang="en-US" altLang="zh-CN" sz="2400" b="1" dirty="0">
              <a:solidFill>
                <a:srgbClr val="009ED6"/>
              </a:solidFill>
            </a:endParaRPr>
          </a:p>
        </p:txBody>
      </p:sp>
      <p:sp>
        <p:nvSpPr>
          <p:cNvPr id="16390" name="矩形 6"/>
          <p:cNvSpPr/>
          <p:nvPr/>
        </p:nvSpPr>
        <p:spPr>
          <a:xfrm>
            <a:off x="1115616" y="1563737"/>
            <a:ext cx="6624736" cy="255762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//</a:t>
            </a:r>
            <a:r>
              <a:rPr lang="zh-CN" altLang="en-US" sz="1335" dirty="0">
                <a:latin typeface="Arial" panose="020B0604020202020204" pitchFamily="34" charset="0"/>
                <a:ea typeface="宋体" panose="02010600030101010101" pitchFamily="2" charset="-122"/>
              </a:rPr>
              <a:t>显示</a:t>
            </a: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ListView</a:t>
            </a:r>
            <a:endParaRPr lang="en-US" altLang="zh-CN" sz="1335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//1.</a:t>
            </a:r>
            <a:r>
              <a:rPr lang="zh-CN" altLang="en-US" sz="1335" dirty="0">
                <a:latin typeface="Arial" panose="020B0604020202020204" pitchFamily="34" charset="0"/>
                <a:ea typeface="宋体" panose="02010600030101010101" pitchFamily="2" charset="-122"/>
              </a:rPr>
              <a:t>获取</a:t>
            </a: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ListView</a:t>
            </a:r>
            <a:endParaRPr lang="en-US" altLang="zh-CN" sz="1335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myListView</a:t>
            </a: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= </a:t>
            </a: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findViewById</a:t>
            </a: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R.id.myListView</a:t>
            </a: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//2.</a:t>
            </a:r>
            <a:r>
              <a:rPr lang="zh-CN" altLang="en-US" sz="1335" dirty="0">
                <a:latin typeface="Arial" panose="020B0604020202020204" pitchFamily="34" charset="0"/>
                <a:ea typeface="宋体" panose="02010600030101010101" pitchFamily="2" charset="-122"/>
              </a:rPr>
              <a:t>创建适配器对象</a:t>
            </a:r>
          </a:p>
          <a:p>
            <a:pPr lvl="1">
              <a:lnSpc>
                <a:spcPct val="150000"/>
              </a:lnSpc>
            </a:pP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myAdapter</a:t>
            </a: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 = new </a:t>
            </a: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ArrayAdapter</a:t>
            </a: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&lt;String&gt;</a:t>
            </a:r>
          </a:p>
          <a:p>
            <a:pPr lvl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MainActivity.this</a:t>
            </a: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, android.R.layout.simple_list_item_1,books);</a:t>
            </a:r>
          </a:p>
          <a:p>
            <a:pPr lvl="1">
              <a:lnSpc>
                <a:spcPct val="150000"/>
              </a:lnSpc>
            </a:pP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//3.</a:t>
            </a:r>
            <a:r>
              <a:rPr lang="zh-CN" altLang="en-US" sz="1335" dirty="0">
                <a:latin typeface="Arial" panose="020B0604020202020204" pitchFamily="34" charset="0"/>
                <a:ea typeface="宋体" panose="02010600030101010101" pitchFamily="2" charset="-122"/>
              </a:rPr>
              <a:t>加载适配器</a:t>
            </a:r>
          </a:p>
          <a:p>
            <a:pPr lvl="1">
              <a:lnSpc>
                <a:spcPct val="150000"/>
              </a:lnSpc>
            </a:pP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myListView.setAdapter</a:t>
            </a: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335" dirty="0" err="1">
                <a:latin typeface="Arial" panose="020B0604020202020204" pitchFamily="34" charset="0"/>
                <a:ea typeface="宋体" panose="02010600030101010101" pitchFamily="2" charset="-122"/>
              </a:rPr>
              <a:t>myAdapter</a:t>
            </a:r>
            <a:r>
              <a:rPr lang="en-US" altLang="zh-CN" sz="1335" dirty="0">
                <a:latin typeface="Arial" panose="020B0604020202020204" pitchFamily="34" charset="0"/>
                <a:ea typeface="宋体" panose="02010600030101010101" pitchFamily="2" charset="-122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/>
        </p:nvSpPr>
        <p:spPr bwMode="auto">
          <a:xfrm>
            <a:off x="1115616" y="1059681"/>
            <a:ext cx="6785975" cy="100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zh-CN" altLang="zh-CN" sz="1500" kern="0" dirty="0"/>
              <a:t>在使用</a:t>
            </a:r>
            <a:r>
              <a:rPr lang="en-US" altLang="zh-CN" sz="1500" kern="0" dirty="0" err="1"/>
              <a:t>ListView</a:t>
            </a:r>
            <a:r>
              <a:rPr lang="zh-CN" altLang="zh-CN" sz="1500" kern="0" dirty="0"/>
              <a:t>时需要对其进行数据适配。为了实现这个功能，</a:t>
            </a:r>
            <a:r>
              <a:rPr lang="en-US" altLang="zh-CN" sz="1500" kern="0" dirty="0"/>
              <a:t>Android</a:t>
            </a:r>
            <a:r>
              <a:rPr lang="zh-CN" altLang="zh-CN" sz="1500" kern="0" dirty="0"/>
              <a:t>系统提供一系列的适配器（</a:t>
            </a:r>
            <a:r>
              <a:rPr lang="en-US" altLang="zh-CN" sz="1500" kern="0" dirty="0"/>
              <a:t>Adapter</a:t>
            </a:r>
            <a:r>
              <a:rPr lang="zh-CN" altLang="zh-CN" sz="1500" kern="0" dirty="0"/>
              <a:t>）对</a:t>
            </a:r>
            <a:r>
              <a:rPr lang="en-US" altLang="zh-CN" sz="1500" kern="0" dirty="0" err="1"/>
              <a:t>ListView</a:t>
            </a:r>
            <a:r>
              <a:rPr lang="zh-CN" altLang="zh-CN" sz="1500" kern="0" dirty="0"/>
              <a:t>进行数据适配。</a:t>
            </a:r>
            <a:r>
              <a:rPr lang="en-US" altLang="zh-CN" sz="1500" kern="0" dirty="0"/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lang="zh-CN" altLang="zh-CN" sz="1500" kern="0" dirty="0"/>
              <a:t>适配器就像显示器，把复杂的数据按人们易于接受的方式来展示。</a:t>
            </a:r>
            <a:endParaRPr lang="en-US" altLang="zh-CN" sz="1500" kern="0" dirty="0"/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17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1835696" y="2571849"/>
          <a:ext cx="5589270" cy="294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/>
          <p:nvPr/>
        </p:nvSpPr>
        <p:spPr>
          <a:xfrm>
            <a:off x="3963670" y="106680"/>
            <a:ext cx="5086350" cy="638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571500" lvl="0" indent="-571500" algn="r"/>
            <a:r>
              <a:rPr sz="300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ListView 控件的常用适配器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g2MzE2YmQ2MjQ3MWQxMzc2YjhjY2Y5ZWYzNGNmNjIifQ=="/>
</p:tagLst>
</file>

<file path=ppt/theme/theme1.xml><?xml version="1.0" encoding="utf-8"?>
<a:theme xmlns:a="http://schemas.openxmlformats.org/drawingml/2006/main" name="PPT素材夹_0411">
  <a:themeElements>
    <a:clrScheme name="www.slideto.Me bule L4">
      <a:dk1>
        <a:srgbClr val="111111"/>
      </a:dk1>
      <a:lt1>
        <a:srgbClr val="FFFFFF"/>
      </a:lt1>
      <a:dk2>
        <a:srgbClr val="777777"/>
      </a:dk2>
      <a:lt2>
        <a:srgbClr val="B2B2B2"/>
      </a:lt2>
      <a:accent1>
        <a:srgbClr val="00589A"/>
      </a:accent1>
      <a:accent2>
        <a:srgbClr val="047BCC"/>
      </a:accent2>
      <a:accent3>
        <a:srgbClr val="007A77"/>
      </a:accent3>
      <a:accent4>
        <a:srgbClr val="00D69E"/>
      </a:accent4>
      <a:accent5>
        <a:srgbClr val="FF6600"/>
      </a:accent5>
      <a:accent6>
        <a:srgbClr val="FF9900"/>
      </a:accent6>
      <a:hlink>
        <a:srgbClr val="373737"/>
      </a:hlink>
      <a:folHlink>
        <a:srgbClr val="6E6E6E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PPT素材夹_0411</Template>
  <TotalTime>33</TotalTime>
  <Words>3195</Words>
  <Application>Microsoft Office PowerPoint</Application>
  <PresentationFormat>自定义</PresentationFormat>
  <Paragraphs>434</Paragraphs>
  <Slides>52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宋体</vt:lpstr>
      <vt:lpstr>微软雅黑</vt:lpstr>
      <vt:lpstr>Arial</vt:lpstr>
      <vt:lpstr>Arial Black</vt:lpstr>
      <vt:lpstr>Times New Roman</vt:lpstr>
      <vt:lpstr>Verdana</vt:lpstr>
      <vt:lpstr>Wingdings</vt:lpstr>
      <vt:lpstr>PPT素材夹_0411</vt:lpstr>
      <vt:lpstr>Android高级控件ListView和RecyclerView</vt:lpstr>
      <vt:lpstr>本章目标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点击此处添加幻灯主标题</dc:title>
  <dc:subject>TP-营造建筑</dc:subject>
  <dc:creator>周永</dc:creator>
  <cp:keywords>XS-普屏 4：3;SC-淡蓝色;BG-浅色;DH-静态;XJ-二级</cp:keywords>
  <dc:description>我爱PPT中文网</dc:description>
  <cp:lastModifiedBy>YONG ZHOU</cp:lastModifiedBy>
  <cp:revision>623</cp:revision>
  <dcterms:created xsi:type="dcterms:W3CDTF">2012-08-23T06:33:00Z</dcterms:created>
  <dcterms:modified xsi:type="dcterms:W3CDTF">2024-12-09T03:57:54Z</dcterms:modified>
  <cp:category>UDi-主题模板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B90AFB926C034C66838A51FBC7FFFECD</vt:lpwstr>
  </property>
</Properties>
</file>